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86" r:id="rId5"/>
  </p:sldMasterIdLst>
  <p:notesMasterIdLst>
    <p:notesMasterId r:id="rId22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6" roundtripDataSignature="AMtx7milO4i4U7Ttyk5JgtcUufNSsYet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428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customschemas.google.com/relationships/presentationmetadata" Target="meta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8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0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0"/>
          <p:cNvSpPr txBox="1">
            <a:spLocks noGrp="1"/>
          </p:cNvSpPr>
          <p:nvPr>
            <p:ph type="body" idx="1"/>
          </p:nvPr>
        </p:nvSpPr>
        <p:spPr>
          <a:xfrm rot="5400000">
            <a:off x="604044" y="389732"/>
            <a:ext cx="5811838" cy="576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3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3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3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2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32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p3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3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8" name="Google Shape;118;p33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3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6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6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p36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3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3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3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37"/>
          <p:cNvSpPr txBox="1">
            <a:spLocks noGrp="1"/>
          </p:cNvSpPr>
          <p:nvPr>
            <p:ph type="body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3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8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8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2" name="Google Shape;162;p4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4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4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Beschriftung" type="picTx">
  <p:cSld name="PICTURE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4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p4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87" name="Google Shape;187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Beschriftung" type="objTx">
  <p:cSld name="OBJECT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4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3" name="Google Shape;193;p4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94" name="Google Shape;194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4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9" name="Google Shape;209;p4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0" name="Google Shape;210;p4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11" name="Google Shape;211;p4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2" name="Google Shape;212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0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8" name="Google Shape;218;p4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9" name="Google Shape;219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5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7" name="Google Shape;237;p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folie">
  <p:cSld name="1_Titelfolie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4"/>
          <p:cNvSpPr txBox="1">
            <a:spLocks noGrp="1"/>
          </p:cNvSpPr>
          <p:nvPr>
            <p:ph type="ctrTitle"/>
          </p:nvPr>
        </p:nvSpPr>
        <p:spPr>
          <a:xfrm>
            <a:off x="755576" y="2780928"/>
            <a:ext cx="4824536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54"/>
          <p:cNvSpPr txBox="1">
            <a:spLocks noGrp="1"/>
          </p:cNvSpPr>
          <p:nvPr>
            <p:ph type="subTitle" idx="1"/>
          </p:nvPr>
        </p:nvSpPr>
        <p:spPr>
          <a:xfrm>
            <a:off x="755576" y="2348880"/>
            <a:ext cx="4536504" cy="644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7" name="Google Shape;247;p54"/>
          <p:cNvSpPr txBox="1">
            <a:spLocks noGrp="1"/>
          </p:cNvSpPr>
          <p:nvPr>
            <p:ph type="body" idx="2"/>
          </p:nvPr>
        </p:nvSpPr>
        <p:spPr>
          <a:xfrm>
            <a:off x="6228184" y="5805264"/>
            <a:ext cx="252028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mit zwei bildern">
  <p:cSld name="text mit zwei bildern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56"/>
          <p:cNvSpPr txBox="1">
            <a:spLocks noGrp="1"/>
          </p:cNvSpPr>
          <p:nvPr>
            <p:ph type="body" idx="1"/>
          </p:nvPr>
        </p:nvSpPr>
        <p:spPr>
          <a:xfrm>
            <a:off x="467544" y="1628775"/>
            <a:ext cx="5400675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 u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56"/>
          <p:cNvSpPr>
            <a:spLocks noGrp="1"/>
          </p:cNvSpPr>
          <p:nvPr>
            <p:ph type="pic" idx="2"/>
          </p:nvPr>
        </p:nvSpPr>
        <p:spPr>
          <a:xfrm>
            <a:off x="5940425" y="1628775"/>
            <a:ext cx="2735263" cy="216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7" name="Google Shape;257;p56"/>
          <p:cNvSpPr>
            <a:spLocks noGrp="1"/>
          </p:cNvSpPr>
          <p:nvPr>
            <p:ph type="pic" idx="3"/>
          </p:nvPr>
        </p:nvSpPr>
        <p:spPr>
          <a:xfrm>
            <a:off x="5940152" y="3933056"/>
            <a:ext cx="2735263" cy="244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400">
              <a:solidFill>
                <a:srgbClr val="000000"/>
              </a:solidFill>
            </a:endParaRPr>
          </a:p>
        </p:txBody>
      </p:sp>
      <p:pic>
        <p:nvPicPr>
          <p:cNvPr id="15" name="Google Shape;15;p1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97750" y="0"/>
            <a:ext cx="1746250" cy="117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770562"/>
            <a:ext cx="1590675" cy="242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7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845425" y="1027112"/>
            <a:ext cx="1257300" cy="179228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97750" y="0"/>
            <a:ext cx="1746250" cy="117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770562"/>
            <a:ext cx="1590675" cy="242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845425" y="1027112"/>
            <a:ext cx="1257300" cy="179228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0" name="Google Shape;170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43687" y="214312"/>
            <a:ext cx="2214562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215062"/>
            <a:ext cx="1785937" cy="65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86562" y="214312"/>
            <a:ext cx="2058987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p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9.jpg"/><Relationship Id="rId10" Type="http://schemas.openxmlformats.org/officeDocument/2006/relationships/image" Target="../media/image27.png"/><Relationship Id="rId4" Type="http://schemas.openxmlformats.org/officeDocument/2006/relationships/image" Target="../media/image18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image" Target="../media/image18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29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19.jp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28" Type="http://schemas.openxmlformats.org/officeDocument/2006/relationships/image" Target="../media/image53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17.jp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18.png"/><Relationship Id="rId21" Type="http://schemas.openxmlformats.org/officeDocument/2006/relationships/image" Target="../media/image70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5" Type="http://schemas.openxmlformats.org/officeDocument/2006/relationships/image" Target="../media/image19.jp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4" Type="http://schemas.openxmlformats.org/officeDocument/2006/relationships/image" Target="../media/image17.jp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"/>
          <p:cNvSpPr txBox="1"/>
          <p:nvPr/>
        </p:nvSpPr>
        <p:spPr>
          <a:xfrm>
            <a:off x="1908175" y="3006725"/>
            <a:ext cx="5327650" cy="8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Verdana"/>
              <a:buNone/>
            </a:pPr>
            <a:r>
              <a:rPr lang="en-US" sz="24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VALUES AND EUROPE</a:t>
            </a:r>
            <a:br>
              <a:rPr lang="en-US" sz="24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800" b="1" i="0" u="none" strike="noStrike" cap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VALUES UNDER STRESS?!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0"/>
          <p:cNvSpPr txBox="1"/>
          <p:nvPr/>
        </p:nvSpPr>
        <p:spPr>
          <a:xfrm>
            <a:off x="822325" y="1416050"/>
            <a:ext cx="7529512" cy="444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2400"/>
              <a:buFont typeface="Verdana"/>
              <a:buNone/>
            </a:pPr>
            <a:r>
              <a:rPr lang="en-US" sz="2400" b="0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PROCEDURE PER ROUND</a:t>
            </a:r>
            <a:endParaRPr sz="2400" b="0" i="0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youngest person reads out the country profile aloud.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smallest person takes the first event card and reads it out aloud.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whole group discusses the case from the perspective of the different personas. </a:t>
            </a:r>
            <a:r>
              <a:rPr lang="en-US" sz="18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Do you think the state‘s decision is </a:t>
            </a:r>
            <a:r>
              <a:rPr lang="en-US" sz="1800" b="1" i="0" u="none" strike="noStrike" cap="none">
                <a:solidFill>
                  <a:srgbClr val="A4D672"/>
                </a:solidFill>
                <a:latin typeface="Verdana"/>
                <a:ea typeface="Verdana"/>
                <a:cs typeface="Verdana"/>
                <a:sym typeface="Verdana"/>
              </a:rPr>
              <a:t>good</a:t>
            </a:r>
            <a:r>
              <a:rPr lang="en-US" sz="18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or </a:t>
            </a:r>
            <a:r>
              <a:rPr lang="en-US" sz="1800" b="1" i="0" u="none" strike="noStrike" cap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bad</a:t>
            </a:r>
            <a:r>
              <a:rPr lang="en-US" sz="18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 Why?</a:t>
            </a: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Each player moves their pawn one field up or down, depending on your opinion.</a:t>
            </a:r>
            <a:endParaRPr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2.-4. are repeated (max. 6 events, 20 min).</a:t>
            </a:r>
            <a:endParaRPr/>
          </a:p>
        </p:txBody>
      </p:sp>
      <p:sp>
        <p:nvSpPr>
          <p:cNvPr id="442" name="Google Shape;442;p10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TASKS IN EACH STATE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1"/>
          <p:cNvSpPr txBox="1"/>
          <p:nvPr/>
        </p:nvSpPr>
        <p:spPr>
          <a:xfrm>
            <a:off x="539750" y="1362075"/>
            <a:ext cx="8078787" cy="4754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2400"/>
              <a:buFont typeface="Verdana"/>
              <a:buNone/>
            </a:pPr>
            <a:r>
              <a:rPr lang="en-US" sz="2400" b="0" i="0" u="none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PROCEDURE PER ROUND</a:t>
            </a:r>
            <a:endParaRPr sz="24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 startAt="5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Write down your experiences individually on your </a:t>
            </a:r>
            <a:b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exercise sheet.</a:t>
            </a:r>
            <a:b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dirty="0"/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 startAt="5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The whole group moves on to the next country.</a:t>
            </a:r>
            <a:endParaRPr dirty="0"/>
          </a:p>
        </p:txBody>
      </p:sp>
      <p:sp>
        <p:nvSpPr>
          <p:cNvPr id="449" name="Google Shape;449;p11"/>
          <p:cNvSpPr/>
          <p:nvPr/>
        </p:nvSpPr>
        <p:spPr>
          <a:xfrm>
            <a:off x="539750" y="-100012"/>
            <a:ext cx="2568575" cy="647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TASKS IN </a:t>
            </a:r>
            <a:b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EACH STATE</a:t>
            </a:r>
            <a:endParaRPr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D2F1A2D-8A41-4E6F-BF7B-2120EB96B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095" y="2569622"/>
            <a:ext cx="4444108" cy="30433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2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  <p:sp>
        <p:nvSpPr>
          <p:cNvPr id="455" name="Google Shape;455;p12"/>
          <p:cNvSpPr txBox="1"/>
          <p:nvPr/>
        </p:nvSpPr>
        <p:spPr>
          <a:xfrm>
            <a:off x="539750" y="2486025"/>
            <a:ext cx="8078787" cy="191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‚Shake off‘ your role!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1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How did you feel during the game?</a:t>
            </a:r>
            <a:endParaRPr sz="2800" b="0" i="0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3"/>
          <p:cNvSpPr txBox="1"/>
          <p:nvPr/>
        </p:nvSpPr>
        <p:spPr>
          <a:xfrm>
            <a:off x="539750" y="2087562"/>
            <a:ext cx="8078787" cy="264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2400"/>
              <a:buFont typeface="Verdana"/>
              <a:buNone/>
            </a:pPr>
            <a:r>
              <a:rPr lang="en-US" sz="2400" b="0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MEETING IN PERSONA GROUPS</a:t>
            </a:r>
            <a:endParaRPr sz="2400" b="1" i="0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Share your experiences!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1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In which country did you feel especially (un)comfortable?</a:t>
            </a:r>
            <a:endParaRPr/>
          </a:p>
        </p:txBody>
      </p:sp>
      <p:sp>
        <p:nvSpPr>
          <p:cNvPr id="461" name="Google Shape;461;p13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4"/>
          <p:cNvSpPr txBox="1"/>
          <p:nvPr/>
        </p:nvSpPr>
        <p:spPr>
          <a:xfrm>
            <a:off x="720725" y="1763712"/>
            <a:ext cx="70389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Which </a:t>
            </a:r>
            <a:r>
              <a:rPr lang="en-US" sz="1800" b="1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values</a:t>
            </a: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were particularly important in the countries?</a:t>
            </a:r>
            <a:endParaRPr/>
          </a:p>
        </p:txBody>
      </p:sp>
      <p:sp>
        <p:nvSpPr>
          <p:cNvPr id="467" name="Google Shape;467;p14"/>
          <p:cNvSpPr txBox="1"/>
          <p:nvPr/>
        </p:nvSpPr>
        <p:spPr>
          <a:xfrm>
            <a:off x="1206500" y="5154612"/>
            <a:ext cx="17224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FREEDOM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TOLERANCE</a:t>
            </a:r>
            <a:endParaRPr/>
          </a:p>
        </p:txBody>
      </p:sp>
      <p:sp>
        <p:nvSpPr>
          <p:cNvPr id="468" name="Google Shape;468;p14"/>
          <p:cNvSpPr txBox="1"/>
          <p:nvPr/>
        </p:nvSpPr>
        <p:spPr>
          <a:xfrm>
            <a:off x="3448050" y="5162550"/>
            <a:ext cx="1825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SOLIDARITY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EQUALITY</a:t>
            </a:r>
            <a:endParaRPr/>
          </a:p>
        </p:txBody>
      </p:sp>
      <p:sp>
        <p:nvSpPr>
          <p:cNvPr id="469" name="Google Shape;469;p14"/>
          <p:cNvSpPr txBox="1"/>
          <p:nvPr/>
        </p:nvSpPr>
        <p:spPr>
          <a:xfrm>
            <a:off x="5875337" y="5154612"/>
            <a:ext cx="16954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SECURITY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TRADITION</a:t>
            </a:r>
            <a:endParaRPr/>
          </a:p>
        </p:txBody>
      </p:sp>
      <p:pic>
        <p:nvPicPr>
          <p:cNvPr id="470" name="Google Shape;470;p14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14"/>
          <p:cNvSpPr txBox="1"/>
          <p:nvPr/>
        </p:nvSpPr>
        <p:spPr>
          <a:xfrm>
            <a:off x="1112837" y="4581525"/>
            <a:ext cx="1908175" cy="3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pic>
        <p:nvPicPr>
          <p:cNvPr id="472" name="Google Shape;472;p14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14"/>
          <p:cNvSpPr txBox="1"/>
          <p:nvPr/>
        </p:nvSpPr>
        <p:spPr>
          <a:xfrm>
            <a:off x="3636962" y="4581525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pic>
        <p:nvPicPr>
          <p:cNvPr id="474" name="Google Shape;474;p14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14"/>
          <p:cNvSpPr txBox="1"/>
          <p:nvPr/>
        </p:nvSpPr>
        <p:spPr>
          <a:xfrm>
            <a:off x="5945187" y="4595812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sp>
        <p:nvSpPr>
          <p:cNvPr id="476" name="Google Shape;476;p14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5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  <p:sp>
        <p:nvSpPr>
          <p:cNvPr id="482" name="Google Shape;482;p15"/>
          <p:cNvSpPr/>
          <p:nvPr/>
        </p:nvSpPr>
        <p:spPr>
          <a:xfrm>
            <a:off x="979487" y="852487"/>
            <a:ext cx="7200900" cy="5640387"/>
          </a:xfrm>
          <a:prstGeom prst="ellipse">
            <a:avLst/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5"/>
          <p:cNvSpPr/>
          <p:nvPr/>
        </p:nvSpPr>
        <p:spPr>
          <a:xfrm>
            <a:off x="1884362" y="2246312"/>
            <a:ext cx="5400675" cy="4230687"/>
          </a:xfrm>
          <a:prstGeom prst="ellipse">
            <a:avLst/>
          </a:prstGeom>
          <a:solidFill>
            <a:srgbClr val="EA8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5"/>
          <p:cNvSpPr/>
          <p:nvPr/>
        </p:nvSpPr>
        <p:spPr>
          <a:xfrm>
            <a:off x="2786062" y="3684587"/>
            <a:ext cx="3598862" cy="2819400"/>
          </a:xfrm>
          <a:prstGeom prst="ellipse">
            <a:avLst/>
          </a:prstGeom>
          <a:solidFill>
            <a:srgbClr val="7FA4E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5"/>
          <p:cNvSpPr txBox="1"/>
          <p:nvPr/>
        </p:nvSpPr>
        <p:spPr>
          <a:xfrm>
            <a:off x="3117850" y="4457700"/>
            <a:ext cx="29273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INDIVIDUAL VALUES</a:t>
            </a:r>
            <a:endParaRPr/>
          </a:p>
        </p:txBody>
      </p:sp>
      <p:sp>
        <p:nvSpPr>
          <p:cNvPr id="486" name="Google Shape;486;p15"/>
          <p:cNvSpPr txBox="1"/>
          <p:nvPr/>
        </p:nvSpPr>
        <p:spPr>
          <a:xfrm>
            <a:off x="3248025" y="2779712"/>
            <a:ext cx="26527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NATIONAL VALUES</a:t>
            </a:r>
            <a:endParaRPr/>
          </a:p>
        </p:txBody>
      </p:sp>
      <p:sp>
        <p:nvSpPr>
          <p:cNvPr id="487" name="Google Shape;487;p15"/>
          <p:cNvSpPr txBox="1"/>
          <p:nvPr/>
        </p:nvSpPr>
        <p:spPr>
          <a:xfrm>
            <a:off x="3155950" y="1498600"/>
            <a:ext cx="28416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EUROPEAN VALUES?</a:t>
            </a:r>
            <a:endParaRPr/>
          </a:p>
        </p:txBody>
      </p:sp>
      <p:sp>
        <p:nvSpPr>
          <p:cNvPr id="488" name="Google Shape;488;p15"/>
          <p:cNvSpPr/>
          <p:nvPr/>
        </p:nvSpPr>
        <p:spPr>
          <a:xfrm rot="2940000">
            <a:off x="4157662" y="3284537"/>
            <a:ext cx="801687" cy="969962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9" name="Google Shape;489;p15" descr="Tongue fac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4262" y="49657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15" descr="Tongue face with no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6287" y="49657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6"/>
          <p:cNvSpPr txBox="1"/>
          <p:nvPr/>
        </p:nvSpPr>
        <p:spPr>
          <a:xfrm>
            <a:off x="1143000" y="2843212"/>
            <a:ext cx="6858000" cy="120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Verdana"/>
              <a:buNone/>
            </a:pPr>
            <a:r>
              <a:rPr lang="en-US" sz="24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VALUES AND EUROPE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7FA4E7"/>
              </a:buClr>
              <a:buSzPts val="2800"/>
              <a:buFont typeface="Verdana"/>
              <a:buNone/>
            </a:pPr>
            <a:r>
              <a:rPr lang="en-US" sz="2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THANK YOU FOR YOUR PARTICIPATION!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 strike="noStrike" cap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INTRODUCTION	</a:t>
            </a:r>
            <a:endParaRPr/>
          </a:p>
        </p:txBody>
      </p:sp>
      <p:sp>
        <p:nvSpPr>
          <p:cNvPr id="268" name="Google Shape;268;p2"/>
          <p:cNvSpPr/>
          <p:nvPr/>
        </p:nvSpPr>
        <p:spPr>
          <a:xfrm>
            <a:off x="1884362" y="1681162"/>
            <a:ext cx="5400675" cy="4230687"/>
          </a:xfrm>
          <a:prstGeom prst="ellipse">
            <a:avLst/>
          </a:prstGeom>
          <a:solidFill>
            <a:srgbClr val="EA8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/>
          <p:nvPr/>
        </p:nvSpPr>
        <p:spPr>
          <a:xfrm>
            <a:off x="2786062" y="3117850"/>
            <a:ext cx="3598862" cy="2820987"/>
          </a:xfrm>
          <a:prstGeom prst="ellipse">
            <a:avLst/>
          </a:prstGeom>
          <a:solidFill>
            <a:srgbClr val="7FA4E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3117850" y="3892550"/>
            <a:ext cx="29273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INDIVIDUAL VALUES</a:t>
            </a:r>
            <a:endParaRPr/>
          </a:p>
        </p:txBody>
      </p:sp>
      <p:sp>
        <p:nvSpPr>
          <p:cNvPr id="271" name="Google Shape;271;p2"/>
          <p:cNvSpPr txBox="1"/>
          <p:nvPr/>
        </p:nvSpPr>
        <p:spPr>
          <a:xfrm>
            <a:off x="3248025" y="2214562"/>
            <a:ext cx="26527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NATIONAL VALUES</a:t>
            </a:r>
            <a:endParaRPr/>
          </a:p>
        </p:txBody>
      </p:sp>
      <p:pic>
        <p:nvPicPr>
          <p:cNvPr id="272" name="Google Shape;272;p2" descr="Tongue fac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4262" y="4325937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"/>
          <p:cNvSpPr/>
          <p:nvPr/>
        </p:nvSpPr>
        <p:spPr>
          <a:xfrm rot="2940000">
            <a:off x="4158456" y="2718593"/>
            <a:ext cx="800100" cy="969962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Google Shape;274;p2" descr="Tongue face with no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6287" y="4325937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1100" y="2413000"/>
            <a:ext cx="14732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08300" y="2413000"/>
            <a:ext cx="15367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99000" y="2400300"/>
            <a:ext cx="14732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13500" y="2413000"/>
            <a:ext cx="14859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891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51200" y="4318000"/>
            <a:ext cx="14859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784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7056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"/>
          <p:cNvSpPr txBox="1"/>
          <p:nvPr/>
        </p:nvSpPr>
        <p:spPr>
          <a:xfrm>
            <a:off x="720725" y="1619250"/>
            <a:ext cx="7199312" cy="72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You </a:t>
            </a:r>
            <a:r>
              <a:rPr lang="en-US" sz="1800" b="1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take the role</a:t>
            </a: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of one of eight different personas 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8" name="Google Shape;288;p3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GAME STRUCTURE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"/>
          <p:cNvSpPr txBox="1"/>
          <p:nvPr/>
        </p:nvSpPr>
        <p:spPr>
          <a:xfrm>
            <a:off x="720725" y="1619250"/>
            <a:ext cx="6977062" cy="72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And consecutively live in three different fictitious countries…</a:t>
            </a:r>
            <a:endParaRPr/>
          </a:p>
        </p:txBody>
      </p:sp>
      <p:pic>
        <p:nvPicPr>
          <p:cNvPr id="294" name="Google Shape;294;p4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GAME STRUCTURE</a:t>
            </a:r>
            <a:endParaRPr/>
          </a:p>
        </p:txBody>
      </p:sp>
      <p:sp>
        <p:nvSpPr>
          <p:cNvPr id="298" name="Google Shape;298;p4"/>
          <p:cNvSpPr txBox="1"/>
          <p:nvPr/>
        </p:nvSpPr>
        <p:spPr>
          <a:xfrm>
            <a:off x="1112837" y="4779962"/>
            <a:ext cx="19081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299" name="Google Shape;299;p4"/>
          <p:cNvSpPr txBox="1"/>
          <p:nvPr/>
        </p:nvSpPr>
        <p:spPr>
          <a:xfrm>
            <a:off x="3636962" y="4770437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300" name="Google Shape;300;p4"/>
          <p:cNvSpPr txBox="1"/>
          <p:nvPr/>
        </p:nvSpPr>
        <p:spPr>
          <a:xfrm>
            <a:off x="5945187" y="4768850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235691">
            <a:off x="772826" y="762249"/>
            <a:ext cx="4572001" cy="3230051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5" descr="Linienpfeil: Kurve gegen den Uhrzeigersin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500001">
            <a:off x="5792375" y="1649738"/>
            <a:ext cx="612775" cy="6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"/>
          <p:cNvSpPr txBox="1"/>
          <p:nvPr/>
        </p:nvSpPr>
        <p:spPr>
          <a:xfrm>
            <a:off x="5766837" y="1443038"/>
            <a:ext cx="24621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Verdana"/>
              <a:buNone/>
            </a:pPr>
            <a:r>
              <a:rPr lang="en-US" sz="1600" b="1" i="1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game board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9" name="Google Shape;309;p5" descr="Linienpfeil: Kurve gegen den Uhrzeigersin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700000">
            <a:off x="1420812" y="4398962"/>
            <a:ext cx="612775" cy="6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GAME STRUCTURE</a:t>
            </a:r>
            <a:endParaRPr/>
          </a:p>
        </p:txBody>
      </p:sp>
      <p:sp>
        <p:nvSpPr>
          <p:cNvPr id="312" name="Google Shape;312;p5"/>
          <p:cNvSpPr txBox="1"/>
          <p:nvPr/>
        </p:nvSpPr>
        <p:spPr>
          <a:xfrm>
            <a:off x="350837" y="4979987"/>
            <a:ext cx="2462212" cy="6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Verdana"/>
              <a:buNone/>
            </a:pPr>
            <a:r>
              <a:rPr lang="en-US" sz="1600" b="1" i="1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country profile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F464427-B25C-4E41-9196-4061E7B31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12404">
            <a:off x="2559484" y="2531964"/>
            <a:ext cx="6584516" cy="432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6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6"/>
          <p:cNvSpPr txBox="1"/>
          <p:nvPr/>
        </p:nvSpPr>
        <p:spPr>
          <a:xfrm>
            <a:off x="1112837" y="4784725"/>
            <a:ext cx="1908175" cy="3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pic>
        <p:nvPicPr>
          <p:cNvPr id="319" name="Google Shape;319;p6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"/>
          <p:cNvSpPr txBox="1"/>
          <p:nvPr/>
        </p:nvSpPr>
        <p:spPr>
          <a:xfrm>
            <a:off x="3636962" y="4770437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pic>
        <p:nvPicPr>
          <p:cNvPr id="321" name="Google Shape;321;p6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6"/>
          <p:cNvSpPr txBox="1"/>
          <p:nvPr/>
        </p:nvSpPr>
        <p:spPr>
          <a:xfrm>
            <a:off x="5945187" y="4768850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sp>
        <p:nvSpPr>
          <p:cNvPr id="323" name="Google Shape;323;p6"/>
          <p:cNvSpPr txBox="1"/>
          <p:nvPr/>
        </p:nvSpPr>
        <p:spPr>
          <a:xfrm>
            <a:off x="720725" y="1193800"/>
            <a:ext cx="6934200" cy="72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In each country, different laws are passed and courts make different rulings.</a:t>
            </a:r>
            <a:endParaRPr/>
          </a:p>
        </p:txBody>
      </p:sp>
      <p:sp>
        <p:nvSpPr>
          <p:cNvPr id="324" name="Google Shape;324;p6"/>
          <p:cNvSpPr txBox="1"/>
          <p:nvPr/>
        </p:nvSpPr>
        <p:spPr>
          <a:xfrm>
            <a:off x="1452562" y="5368925"/>
            <a:ext cx="62023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Do you (your persona) approve of your country’s actions or not? </a:t>
            </a:r>
            <a:r>
              <a:rPr lang="en-US" sz="1800" b="1" i="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Why?</a:t>
            </a:r>
            <a:endParaRPr/>
          </a:p>
        </p:txBody>
      </p:sp>
      <p:sp>
        <p:nvSpPr>
          <p:cNvPr id="325" name="Google Shape;325;p6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GAME STRUCTURE</a:t>
            </a:r>
            <a:endParaRPr/>
          </a:p>
        </p:txBody>
      </p:sp>
      <p:pic>
        <p:nvPicPr>
          <p:cNvPr id="326" name="Google Shape;326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60000">
            <a:off x="3794125" y="2301875"/>
            <a:ext cx="1130300" cy="53816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7" name="Google Shape;327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">
            <a:off x="3978275" y="2468563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8" name="Google Shape;328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240000">
            <a:off x="3727450" y="2554288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9" name="Google Shape;329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245784">
            <a:off x="1619250" y="2347913"/>
            <a:ext cx="1131888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0" name="Google Shape;330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759011">
            <a:off x="1487488" y="2473325"/>
            <a:ext cx="1130300" cy="53816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1" name="Google Shape;331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268298">
            <a:off x="1513387" y="2539999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2" name="Google Shape;332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240000">
            <a:off x="5921375" y="2286000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3" name="Google Shape;333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351768">
            <a:off x="6273800" y="2513013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4" name="Google Shape;334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658655">
            <a:off x="6018213" y="2540000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5" name="Google Shape;335;p6" descr="Hilf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3425" y="5332412"/>
            <a:ext cx="719137" cy="72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4F1AD7A8-078B-4FCB-B65B-F5EF8B90F2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50645">
            <a:off x="3875244" y="2457075"/>
            <a:ext cx="1154198" cy="540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D9708D-437C-42AA-A2C7-478E8D63CC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0980" y="2446141"/>
            <a:ext cx="1148015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824B42E6-D926-40A6-9136-F02EE240D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785" y="2137025"/>
            <a:ext cx="6001389" cy="3937419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81C45FA-43C1-4D97-A1B9-5C97FD5D4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42766">
            <a:off x="488910" y="1277531"/>
            <a:ext cx="2606840" cy="1224000"/>
          </a:xfrm>
          <a:prstGeom prst="rect">
            <a:avLst/>
          </a:prstGeom>
        </p:spPr>
      </p:pic>
      <p:sp>
        <p:nvSpPr>
          <p:cNvPr id="342" name="Google Shape;342;p7"/>
          <p:cNvSpPr txBox="1"/>
          <p:nvPr/>
        </p:nvSpPr>
        <p:spPr>
          <a:xfrm>
            <a:off x="3487737" y="334962"/>
            <a:ext cx="2462212" cy="666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Verdana"/>
              <a:buNone/>
            </a:pPr>
            <a:r>
              <a:rPr lang="en-US" sz="1400" b="1" i="1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event cards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1" u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45" name="Google Shape;345;p7" descr="Pfeil mit einer Linie: Kurve im Uhrzeigersin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7200000">
            <a:off x="4332287" y="696912"/>
            <a:ext cx="611187" cy="61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7" name="Google Shape;347;p7"/>
          <p:cNvGrpSpPr/>
          <p:nvPr/>
        </p:nvGrpSpPr>
        <p:grpSpPr>
          <a:xfrm>
            <a:off x="3416300" y="3600450"/>
            <a:ext cx="4410075" cy="595312"/>
            <a:chOff x="3416765" y="3983300"/>
            <a:chExt cx="4410075" cy="595313"/>
          </a:xfrm>
        </p:grpSpPr>
        <p:sp>
          <p:nvSpPr>
            <p:cNvPr id="348" name="Google Shape;348;p7"/>
            <p:cNvSpPr/>
            <p:nvPr/>
          </p:nvSpPr>
          <p:spPr>
            <a:xfrm>
              <a:off x="3416765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40057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4591515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5178890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57583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7"/>
            <p:cNvSpPr/>
            <p:nvPr/>
          </p:nvSpPr>
          <p:spPr>
            <a:xfrm>
              <a:off x="63552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7"/>
            <p:cNvSpPr/>
            <p:nvPr/>
          </p:nvSpPr>
          <p:spPr>
            <a:xfrm>
              <a:off x="69521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7553790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" name="Grafik 17">
            <a:extLst>
              <a:ext uri="{FF2B5EF4-FFF2-40B4-BE49-F238E27FC236}">
                <a16:creationId xmlns:a16="http://schemas.microsoft.com/office/drawing/2014/main" id="{523BD42E-1387-44CE-B922-96E00410E1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50645">
            <a:off x="2330606" y="1201814"/>
            <a:ext cx="2616182" cy="122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8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1st ROUND</a:t>
            </a:r>
            <a:endParaRPr/>
          </a:p>
        </p:txBody>
      </p:sp>
      <p:sp>
        <p:nvSpPr>
          <p:cNvPr id="361" name="Google Shape;361;p8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2" name="Google Shape;362;p8"/>
          <p:cNvPicPr preferRelativeResize="0"/>
          <p:nvPr/>
        </p:nvPicPr>
        <p:blipFill rotWithShape="1">
          <a:blip r:embed="rId3">
            <a:alphaModFix/>
          </a:blip>
          <a:srcRect l="21874" r="21873"/>
          <a:stretch/>
        </p:blipFill>
        <p:spPr>
          <a:xfrm>
            <a:off x="3627437" y="4454525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8" descr="Hier wird das Armenviertel vom Reichenviertel lediglich von einer StraÃe getrennt."/>
          <p:cNvPicPr preferRelativeResize="0"/>
          <p:nvPr/>
        </p:nvPicPr>
        <p:blipFill rotWithShape="1">
          <a:blip r:embed="rId4">
            <a:alphaModFix/>
          </a:blip>
          <a:srcRect t="2266" b="2266"/>
          <a:stretch/>
        </p:blipFill>
        <p:spPr>
          <a:xfrm>
            <a:off x="1943100" y="1052512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8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327650" y="1050925"/>
            <a:ext cx="1906587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8"/>
          <p:cNvSpPr txBox="1"/>
          <p:nvPr/>
        </p:nvSpPr>
        <p:spPr>
          <a:xfrm>
            <a:off x="2205037" y="3033712"/>
            <a:ext cx="1436687" cy="36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366" name="Google Shape;366;p8"/>
          <p:cNvSpPr txBox="1"/>
          <p:nvPr/>
        </p:nvSpPr>
        <p:spPr>
          <a:xfrm>
            <a:off x="3802062" y="3986212"/>
            <a:ext cx="1565275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367" name="Google Shape;367;p8"/>
          <p:cNvSpPr txBox="1"/>
          <p:nvPr/>
        </p:nvSpPr>
        <p:spPr>
          <a:xfrm>
            <a:off x="5511800" y="3055937"/>
            <a:ext cx="1557337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grpSp>
        <p:nvGrpSpPr>
          <p:cNvPr id="368" name="Google Shape;368;p8"/>
          <p:cNvGrpSpPr/>
          <p:nvPr/>
        </p:nvGrpSpPr>
        <p:grpSpPr>
          <a:xfrm>
            <a:off x="457199" y="1155699"/>
            <a:ext cx="1765301" cy="2641599"/>
            <a:chOff x="1809251" y="858230"/>
            <a:chExt cx="1895524" cy="2833594"/>
          </a:xfrm>
        </p:grpSpPr>
        <p:pic>
          <p:nvPicPr>
            <p:cNvPr id="369" name="Google Shape;369;p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09251" y="1103445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p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54726" y="858230"/>
              <a:ext cx="709117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1" name="Google Shape;371;p8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381999" y="143039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2" name="Google Shape;372;p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13837" y="1008084"/>
              <a:ext cx="695480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3" name="Google Shape;373;p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82021" y="2302273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4" name="Google Shape;374;p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422910" y="209792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5" name="Google Shape;375;p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822888" y="1770974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6" name="Google Shape;376;p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3009295" y="1634744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7" name="Google Shape;377;p8"/>
          <p:cNvGrpSpPr/>
          <p:nvPr/>
        </p:nvGrpSpPr>
        <p:grpSpPr>
          <a:xfrm>
            <a:off x="4749799" y="4572001"/>
            <a:ext cx="1778000" cy="2628898"/>
            <a:chOff x="1802433" y="856520"/>
            <a:chExt cx="1909160" cy="2822232"/>
          </a:xfrm>
        </p:grpSpPr>
        <p:pic>
          <p:nvPicPr>
            <p:cNvPr id="378" name="Google Shape;378;p8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802433" y="1115565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9" name="Google Shape;379;p8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347907" y="856520"/>
              <a:ext cx="722754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0" name="Google Shape;380;p8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375181" y="142914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1" name="Google Shape;381;p8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920655" y="992859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2" name="Google Shape;382;p8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2975203" y="2328989"/>
              <a:ext cx="695480" cy="13497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3" name="Google Shape;383;p8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2429728" y="2097211"/>
              <a:ext cx="681843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4" name="Google Shape;384;p8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816070" y="176999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p8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016113" y="1647290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86" name="Google Shape;386;p8"/>
          <p:cNvGrpSpPr/>
          <p:nvPr/>
        </p:nvGrpSpPr>
        <p:grpSpPr>
          <a:xfrm>
            <a:off x="6426200" y="1155699"/>
            <a:ext cx="1777999" cy="2628900"/>
            <a:chOff x="1804166" y="854824"/>
            <a:chExt cx="1907410" cy="2819972"/>
          </a:xfrm>
        </p:grpSpPr>
        <p:pic>
          <p:nvPicPr>
            <p:cNvPr id="387" name="Google Shape;387;p8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1804166" y="111366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8" name="Google Shape;388;p8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2349140" y="854824"/>
              <a:ext cx="722091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9" name="Google Shape;389;p8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2376389" y="142699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" name="Google Shape;390;p8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2921363" y="991055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1" name="Google Shape;391;p8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2975861" y="231249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2" name="Google Shape;392;p8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2430887" y="2094522"/>
              <a:ext cx="681218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3" name="Google Shape;393;p8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1817791" y="1767569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4" name="Google Shape;394;p8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3016734" y="164496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9"/>
          <p:cNvSpPr txBox="1"/>
          <p:nvPr/>
        </p:nvSpPr>
        <p:spPr>
          <a:xfrm>
            <a:off x="7243762" y="1052512"/>
            <a:ext cx="1884362" cy="189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0" name="Google Shape;400;p9"/>
          <p:cNvPicPr preferRelativeResize="0"/>
          <p:nvPr/>
        </p:nvPicPr>
        <p:blipFill rotWithShape="1">
          <a:blip r:embed="rId3">
            <a:alphaModFix/>
          </a:blip>
          <a:srcRect l="21874" r="21873"/>
          <a:stretch/>
        </p:blipFill>
        <p:spPr>
          <a:xfrm>
            <a:off x="3627437" y="4454525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9" descr="Hier wird das Armenviertel vom Reichenviertel lediglich von einer StraÃe getrennt."/>
          <p:cNvPicPr preferRelativeResize="0"/>
          <p:nvPr/>
        </p:nvPicPr>
        <p:blipFill rotWithShape="1">
          <a:blip r:embed="rId4">
            <a:alphaModFix/>
          </a:blip>
          <a:srcRect t="2266" b="2266"/>
          <a:stretch/>
        </p:blipFill>
        <p:spPr>
          <a:xfrm>
            <a:off x="1943100" y="1052512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9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327650" y="1050925"/>
            <a:ext cx="1906587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9"/>
          <p:cNvSpPr/>
          <p:nvPr/>
        </p:nvSpPr>
        <p:spPr>
          <a:xfrm>
            <a:off x="539750" y="-100012"/>
            <a:ext cx="2559050" cy="647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2nd AND 3rd ROUND</a:t>
            </a:r>
            <a:endParaRPr/>
          </a:p>
        </p:txBody>
      </p:sp>
      <p:sp>
        <p:nvSpPr>
          <p:cNvPr id="404" name="Google Shape;404;p9"/>
          <p:cNvSpPr txBox="1"/>
          <p:nvPr/>
        </p:nvSpPr>
        <p:spPr>
          <a:xfrm>
            <a:off x="2205037" y="3033712"/>
            <a:ext cx="1436687" cy="36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405" name="Google Shape;405;p9"/>
          <p:cNvSpPr txBox="1"/>
          <p:nvPr/>
        </p:nvSpPr>
        <p:spPr>
          <a:xfrm>
            <a:off x="3802062" y="3986212"/>
            <a:ext cx="1565275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406" name="Google Shape;406;p9"/>
          <p:cNvSpPr txBox="1"/>
          <p:nvPr/>
        </p:nvSpPr>
        <p:spPr>
          <a:xfrm>
            <a:off x="5511800" y="3055937"/>
            <a:ext cx="1557337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grpSp>
        <p:nvGrpSpPr>
          <p:cNvPr id="407" name="Google Shape;407;p9"/>
          <p:cNvGrpSpPr/>
          <p:nvPr/>
        </p:nvGrpSpPr>
        <p:grpSpPr>
          <a:xfrm>
            <a:off x="457199" y="1155699"/>
            <a:ext cx="1765301" cy="2641599"/>
            <a:chOff x="1809251" y="858230"/>
            <a:chExt cx="1895524" cy="2833594"/>
          </a:xfrm>
        </p:grpSpPr>
        <p:pic>
          <p:nvPicPr>
            <p:cNvPr id="408" name="Google Shape;408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09251" y="1103445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9" name="Google Shape;409;p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54726" y="858230"/>
              <a:ext cx="709117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0" name="Google Shape;410;p9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381999" y="143039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1" name="Google Shape;411;p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13837" y="1008084"/>
              <a:ext cx="695480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p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82021" y="2302273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3" name="Google Shape;413;p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422910" y="209792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4" name="Google Shape;414;p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822888" y="1770974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5" name="Google Shape;415;p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3009295" y="1634744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6" name="Google Shape;416;p9"/>
          <p:cNvGrpSpPr/>
          <p:nvPr/>
        </p:nvGrpSpPr>
        <p:grpSpPr>
          <a:xfrm>
            <a:off x="4749799" y="4572001"/>
            <a:ext cx="1778000" cy="2628898"/>
            <a:chOff x="1802433" y="856520"/>
            <a:chExt cx="1909160" cy="2822232"/>
          </a:xfrm>
        </p:grpSpPr>
        <p:pic>
          <p:nvPicPr>
            <p:cNvPr id="417" name="Google Shape;417;p9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802433" y="1115565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8" name="Google Shape;418;p9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347907" y="856520"/>
              <a:ext cx="722754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9" name="Google Shape;419;p9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375181" y="142914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0" name="Google Shape;420;p9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920655" y="992859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1" name="Google Shape;421;p9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2975203" y="2328989"/>
              <a:ext cx="695480" cy="13497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2" name="Google Shape;422;p9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2429728" y="2097211"/>
              <a:ext cx="681843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3" name="Google Shape;423;p9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816070" y="176999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4" name="Google Shape;424;p9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016113" y="1647290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5" name="Google Shape;425;p9"/>
          <p:cNvGrpSpPr/>
          <p:nvPr/>
        </p:nvGrpSpPr>
        <p:grpSpPr>
          <a:xfrm>
            <a:off x="6426200" y="1155699"/>
            <a:ext cx="1777999" cy="2628900"/>
            <a:chOff x="1804166" y="854824"/>
            <a:chExt cx="1907410" cy="2819972"/>
          </a:xfrm>
        </p:grpSpPr>
        <p:pic>
          <p:nvPicPr>
            <p:cNvPr id="426" name="Google Shape;426;p9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1804166" y="111366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7" name="Google Shape;427;p9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2349140" y="854824"/>
              <a:ext cx="722091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8" name="Google Shape;428;p9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2376389" y="142699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9" name="Google Shape;429;p9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2921363" y="991055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0" name="Google Shape;430;p9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2975861" y="231249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1" name="Google Shape;431;p9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2430887" y="2094522"/>
              <a:ext cx="681218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2" name="Google Shape;432;p9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1817791" y="1767569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3" name="Google Shape;433;p9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3016734" y="164496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4" name="Google Shape;434;p9"/>
          <p:cNvSpPr/>
          <p:nvPr/>
        </p:nvSpPr>
        <p:spPr>
          <a:xfrm rot="10800000">
            <a:off x="4133850" y="1882775"/>
            <a:ext cx="900112" cy="287337"/>
          </a:xfrm>
          <a:prstGeom prst="rightArrow">
            <a:avLst>
              <a:gd name="adj1" fmla="val 18152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9"/>
          <p:cNvSpPr/>
          <p:nvPr/>
        </p:nvSpPr>
        <p:spPr>
          <a:xfrm rot="2700000">
            <a:off x="2731267" y="3640598"/>
            <a:ext cx="900000" cy="288000"/>
          </a:xfrm>
          <a:prstGeom prst="rightArrow">
            <a:avLst>
              <a:gd name="adj1" fmla="val 18133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9"/>
          <p:cNvSpPr/>
          <p:nvPr/>
        </p:nvSpPr>
        <p:spPr>
          <a:xfrm rot="-2820000">
            <a:off x="5673725" y="3727450"/>
            <a:ext cx="900112" cy="287337"/>
          </a:xfrm>
          <a:prstGeom prst="rightArrow">
            <a:avLst>
              <a:gd name="adj1" fmla="val 18152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Bildschirmpräsentation (4:3)</PresentationFormat>
  <Paragraphs>71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16</vt:i4>
      </vt:variant>
    </vt:vector>
  </HeadingPairs>
  <TitlesOfParts>
    <vt:vector size="25" baseType="lpstr">
      <vt:lpstr>Arial</vt:lpstr>
      <vt:lpstr>Calibri</vt:lpstr>
      <vt:lpstr>Times New Roman</vt:lpstr>
      <vt:lpstr>Verdana</vt:lpstr>
      <vt:lpstr>Office</vt:lpstr>
      <vt:lpstr>Benutzerdefiniertes Design</vt:lpstr>
      <vt:lpstr>1_Office-Design</vt:lpstr>
      <vt:lpstr>2_Office-Design</vt:lpstr>
      <vt:lpstr>3_Office-Design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Klaus Schneider</dc:creator>
  <cp:lastModifiedBy>Annegret Menden</cp:lastModifiedBy>
  <cp:revision>2</cp:revision>
  <dcterms:created xsi:type="dcterms:W3CDTF">2014-06-13T09:36:39Z</dcterms:created>
  <dcterms:modified xsi:type="dcterms:W3CDTF">2020-07-17T10:13:06Z</dcterms:modified>
</cp:coreProperties>
</file>