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4032" r:id="rId1"/>
    <p:sldMasterId id="2147484044" r:id="rId2"/>
  </p:sldMasterIdLst>
  <p:notesMasterIdLst>
    <p:notesMasterId r:id="rId23"/>
  </p:notesMasterIdLst>
  <p:handoutMasterIdLst>
    <p:handoutMasterId r:id="rId24"/>
  </p:handoutMasterIdLst>
  <p:sldIdLst>
    <p:sldId id="289" r:id="rId3"/>
    <p:sldId id="447" r:id="rId4"/>
    <p:sldId id="441" r:id="rId5"/>
    <p:sldId id="449" r:id="rId6"/>
    <p:sldId id="323" r:id="rId7"/>
    <p:sldId id="276" r:id="rId8"/>
    <p:sldId id="330" r:id="rId9"/>
    <p:sldId id="331" r:id="rId10"/>
    <p:sldId id="450" r:id="rId11"/>
    <p:sldId id="333" r:id="rId12"/>
    <p:sldId id="335" r:id="rId13"/>
    <p:sldId id="451" r:id="rId14"/>
    <p:sldId id="458" r:id="rId15"/>
    <p:sldId id="442" r:id="rId16"/>
    <p:sldId id="453" r:id="rId17"/>
    <p:sldId id="454" r:id="rId18"/>
    <p:sldId id="455" r:id="rId19"/>
    <p:sldId id="456" r:id="rId20"/>
    <p:sldId id="459" r:id="rId21"/>
    <p:sldId id="460" r:id="rId22"/>
  </p:sldIdLst>
  <p:sldSz cx="9144000" cy="6858000" type="screen4x3"/>
  <p:notesSz cx="7010400" cy="9296400"/>
  <p:kinsoku lang="ja-JP" invalStChars="、。，．・：；？！゛゜ヽヾゝゞ々’”）〕］｝〉》」』】°‰′″℃￠％!%),.:;?]}｡｣､･ﾞﾟ" invalEndChars="‘“（〔［｛〈《「『【￥＄$([\{｢￡"/>
  <p:defaultTextStyle>
    <a:defPPr>
      <a:defRPr lang="de-DE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3E53"/>
    <a:srgbClr val="A4D672"/>
    <a:srgbClr val="7EA459"/>
    <a:srgbClr val="7FA4E7"/>
    <a:srgbClr val="E98080"/>
    <a:srgbClr val="E90000"/>
    <a:srgbClr val="000000"/>
    <a:srgbClr val="1F7A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551" autoAdjust="0"/>
    <p:restoredTop sz="67810" autoAdjust="0"/>
  </p:normalViewPr>
  <p:slideViewPr>
    <p:cSldViewPr snapToGrid="0" snapToObjects="1">
      <p:cViewPr varScale="1">
        <p:scale>
          <a:sx n="59" d="100"/>
          <a:sy n="59" d="100"/>
        </p:scale>
        <p:origin x="1598" y="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7" d="100"/>
          <a:sy n="87" d="100"/>
        </p:scale>
        <p:origin x="3224" y="208"/>
      </p:cViewPr>
      <p:guideLst>
        <p:guide orient="horz" pos="2928"/>
        <p:guide pos="22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13582595-102A-4894-A098-FE3DDB6E45E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317B3D0-2145-497C-8566-E6D46221FA2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8EBC8133-7C83-4630-8E08-321922B3124B}" type="datetimeFigureOut">
              <a:rPr lang="de-DE"/>
              <a:pPr>
                <a:defRPr/>
              </a:pPr>
              <a:t>11.06.2020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12E7185-2B2C-4A18-BB14-45CD36AE32E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AF5B68E-7926-4535-8026-0427AA1A963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1C80C52-8601-4B75-97E7-AA73BE8D0DA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1T14:54:00.360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>
            <a:extLst>
              <a:ext uri="{FF2B5EF4-FFF2-40B4-BE49-F238E27FC236}">
                <a16:creationId xmlns:a16="http://schemas.microsoft.com/office/drawing/2014/main" id="{B298F867-21C2-426A-940F-EA8D36B743F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BF45868A-D596-4E76-A732-EA7B359B2364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490534ED-0E0E-46E7-AE80-10F1DA701C3C}" type="datetimeFigureOut">
              <a:rPr lang="de-DE"/>
              <a:pPr>
                <a:defRPr/>
              </a:pPr>
              <a:t>11.06.2020</a:t>
            </a:fld>
            <a:endParaRPr lang="de-DE"/>
          </a:p>
        </p:txBody>
      </p:sp>
      <p:sp>
        <p:nvSpPr>
          <p:cNvPr id="4" name="Folienbildplatzhalter 3">
            <a:extLst>
              <a:ext uri="{FF2B5EF4-FFF2-40B4-BE49-F238E27FC236}">
                <a16:creationId xmlns:a16="http://schemas.microsoft.com/office/drawing/2014/main" id="{FFAE1901-E247-4FDB-8D04-B19A56387CA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>
            <a:extLst>
              <a:ext uri="{FF2B5EF4-FFF2-40B4-BE49-F238E27FC236}">
                <a16:creationId xmlns:a16="http://schemas.microsoft.com/office/drawing/2014/main" id="{B7709244-786C-432A-9025-908F5D3649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700088" y="4414838"/>
            <a:ext cx="5610225" cy="41846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038239A-505B-45D3-828B-78F60C864EE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46E96E2C-10E1-44A9-BA49-02F0876AEC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C7C93F-95F2-4DAF-99E0-F4B8CBDA8213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benymarc/9707515499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lickr.com/photos/128884785@N06/16216011058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lienbildplatzhalter 1">
            <a:extLst>
              <a:ext uri="{FF2B5EF4-FFF2-40B4-BE49-F238E27FC236}">
                <a16:creationId xmlns:a16="http://schemas.microsoft.com/office/drawing/2014/main" id="{EC8C4DCB-ABC4-47BE-A580-B3EA28F9D12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izenplatzhalter 2">
            <a:extLst>
              <a:ext uri="{FF2B5EF4-FFF2-40B4-BE49-F238E27FC236}">
                <a16:creationId xmlns:a16="http://schemas.microsoft.com/office/drawing/2014/main" id="{A548E2BB-A1D0-4DE6-9532-EA471C4476E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pl-PL" altLang="de-DE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Przygotowanie sali</a:t>
            </a:r>
            <a:r>
              <a:rPr lang="en-US" altLang="de-DE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>
              <a:defRPr/>
            </a:pPr>
            <a:endParaRPr lang="en-US" altLang="de-DE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r>
              <a:rPr lang="pl-PL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Konfiguracja pokoju</a:t>
            </a:r>
            <a:r>
              <a:rPr lang="en-US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: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dirty="0"/>
              <a:t>Każdej grupie uczestników przydzielony jest jeden stół, wymaganych jest minimum 9 stołów, które zostaną ustawione w kształcie litery „U”, z kartami opisowymi na każdym.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dirty="0"/>
              <a:t>Na środku może znajdować się dodatkowy stolik, służący jako ława dla świadków.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dirty="0"/>
              <a:t>Sędziowie siedzą z przodu, wyraźnie oddzieleni od innych uczestników.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en-US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pl-PL" dirty="0"/>
              <a:t/>
            </a:r>
            <a:br>
              <a:rPr lang="pl-PL" dirty="0"/>
            </a:br>
            <a:r>
              <a:rPr lang="pl-PL" dirty="0"/>
              <a:t>Jeżeli pomieszczenie jest wystarczająco duże, przy wprowadzeniu należy wykorzystać inną część pomieszczenia, aby uczestnicy „wchodzili do gry”, zajmując miejsce w „sali sądowej” po podziale ról</a:t>
            </a:r>
            <a:r>
              <a:rPr lang="en-US" altLang="de-DE" i="1" dirty="0">
                <a:ea typeface="ＭＳ Ｐゴシック" panose="020B0600070205080204" pitchFamily="34" charset="-128"/>
              </a:rPr>
              <a:t>.</a:t>
            </a:r>
          </a:p>
        </p:txBody>
      </p:sp>
      <p:sp>
        <p:nvSpPr>
          <p:cNvPr id="8196" name="Foliennummernplatzhalter 3">
            <a:extLst>
              <a:ext uri="{FF2B5EF4-FFF2-40B4-BE49-F238E27FC236}">
                <a16:creationId xmlns:a16="http://schemas.microsoft.com/office/drawing/2014/main" id="{352ABB2A-CD48-4167-9EFC-EDB8ABB5F42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6DF6620D-DC6B-401B-8C44-5072AD75B886}" type="slidenum">
              <a:rPr lang="de-DE" altLang="de-DE">
                <a:latin typeface="Calibri" panose="020F0502020204030204" pitchFamily="34" charset="0"/>
              </a:rPr>
              <a:pPr/>
              <a:t>1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lienbildplatzhalter 1">
            <a:extLst>
              <a:ext uri="{FF2B5EF4-FFF2-40B4-BE49-F238E27FC236}">
                <a16:creationId xmlns:a16="http://schemas.microsoft.com/office/drawing/2014/main" id="{2586C49C-0F63-4C20-9094-47EF8A6205C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izenplatzhalter 2">
            <a:extLst>
              <a:ext uri="{FF2B5EF4-FFF2-40B4-BE49-F238E27FC236}">
                <a16:creationId xmlns:a16="http://schemas.microsoft.com/office/drawing/2014/main" id="{D9AA246A-B570-466E-BFC8-B78C927535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Następnie odbywa się otwarta dyskusja pod przewodnictwem sędziów.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Grupy mogą zabierać głos tylko wtedy, gdy sędziowie wyrażą na to zgodę, zalecane jest przygotowanie listy mówców.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Sędziowie muszą zadbać o utrzymanie przyjaznej atmosfery i przestrzeganie zasad postępowania.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Uczestnicy mogą i powinni zadawać pytania, aby móc sformułować opinię w sprawie.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Prowadzący obserwuje negocjacje i wspiera sędziów w prowadzeniu negocjacji. W razie potrzeby udziela porad poszczególnym grupom.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Tylko w wyjątkowych przypadkach prowadzący może przerwać sesję, aby udzielić porady całej grupie.</a:t>
            </a:r>
            <a:endParaRPr lang="de-DE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6628" name="Foliennummernplatzhalter 3">
            <a:extLst>
              <a:ext uri="{FF2B5EF4-FFF2-40B4-BE49-F238E27FC236}">
                <a16:creationId xmlns:a16="http://schemas.microsoft.com/office/drawing/2014/main" id="{76AEA648-50F1-4DEA-8A51-3FE0D6D1C1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7055CB99-3E99-4135-988C-C70197924A38}" type="slidenum">
              <a:rPr lang="de-DE" altLang="de-DE">
                <a:latin typeface="Calibri" panose="020F0502020204030204" pitchFamily="34" charset="0"/>
              </a:rPr>
              <a:pPr/>
              <a:t>10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lienbildplatzhalter 1">
            <a:extLst>
              <a:ext uri="{FF2B5EF4-FFF2-40B4-BE49-F238E27FC236}">
                <a16:creationId xmlns:a16="http://schemas.microsoft.com/office/drawing/2014/main" id="{396E1933-1490-4E4E-8641-93B51EC120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izenplatzhalter 2">
            <a:extLst>
              <a:ext uri="{FF2B5EF4-FFF2-40B4-BE49-F238E27FC236}">
                <a16:creationId xmlns:a16="http://schemas.microsoft.com/office/drawing/2014/main" id="{6C34828A-8C61-4199-8EB4-D01F1F7509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Ten etap nie jest realistyczny w przypadku oficjalnej rozprawy sądowej. Może to jednak dać uczestnikom szansę na omówienie możliwych kompromisów, które mogą przedstawić sędziom jako rozwiązanie.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 międzyczasie sędziowie odbywają wewnętrzne konsultacje na temat możliwych werdyktów.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Wszystkie grupy przygotowują zarzuty końcowe.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Ten etap można połączyć z przerwą na kawę.</a:t>
            </a:r>
            <a:endParaRPr lang="de-DE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8676" name="Foliennummernplatzhalter 3">
            <a:extLst>
              <a:ext uri="{FF2B5EF4-FFF2-40B4-BE49-F238E27FC236}">
                <a16:creationId xmlns:a16="http://schemas.microsoft.com/office/drawing/2014/main" id="{C53361DE-5D9E-488D-8AC1-F1CB0E0A92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A4F1FBF-46EB-41FA-91FC-10A92290B845}" type="slidenum">
              <a:rPr lang="de-DE" altLang="de-DE">
                <a:latin typeface="Calibri" panose="020F0502020204030204" pitchFamily="34" charset="0"/>
              </a:rPr>
              <a:pPr/>
              <a:t>11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Folienbildplatzhalter 1">
            <a:extLst>
              <a:ext uri="{FF2B5EF4-FFF2-40B4-BE49-F238E27FC236}">
                <a16:creationId xmlns:a16="http://schemas.microsoft.com/office/drawing/2014/main" id="{FAB312E2-9FEC-46A2-AC07-2CB6D8585C7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izenplatzhalter 2">
            <a:extLst>
              <a:ext uri="{FF2B5EF4-FFF2-40B4-BE49-F238E27FC236}">
                <a16:creationId xmlns:a16="http://schemas.microsoft.com/office/drawing/2014/main" id="{2E2204C2-C9D3-4172-A4FC-60A61F0BAF0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Sędziowie muszą udzielić głosu każdemu z uczestników, aby uzyskać krótką wypowiedź końcową w powyższej kolejności.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30724" name="Foliennummernplatzhalter 3">
            <a:extLst>
              <a:ext uri="{FF2B5EF4-FFF2-40B4-BE49-F238E27FC236}">
                <a16:creationId xmlns:a16="http://schemas.microsoft.com/office/drawing/2014/main" id="{27369445-3D62-490F-B7CA-16D3727DFF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1B5E0CC-4C3D-489D-83A8-5B7D2A01E4A7}" type="slidenum">
              <a:rPr lang="de-DE" altLang="de-DE">
                <a:latin typeface="Calibri" panose="020F0502020204030204" pitchFamily="34" charset="0"/>
              </a:rPr>
              <a:pPr/>
              <a:t>12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Folienbildplatzhalter 1">
            <a:extLst>
              <a:ext uri="{FF2B5EF4-FFF2-40B4-BE49-F238E27FC236}">
                <a16:creationId xmlns:a16="http://schemas.microsoft.com/office/drawing/2014/main" id="{92352F9E-7EA4-48B2-953E-F2B6B25AF85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Notizenplatzhalter 2">
            <a:extLst>
              <a:ext uri="{FF2B5EF4-FFF2-40B4-BE49-F238E27FC236}">
                <a16:creationId xmlns:a16="http://schemas.microsoft.com/office/drawing/2014/main" id="{7A7FC850-94B2-4B02-AF57-136181B2075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 razie potrzeby sędziowie mogą zarządzić przerwę w rozprawie na krótkie narady. Decyzja musi zostać podjęta jednogłośnie. 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Po uzgodnieniu wyroku sędziowie przedstawiają go sądowi.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Sędziowie otrzymują szablon z opcjami oceny w swoich profilach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ról</a:t>
            </a:r>
            <a:r>
              <a:rPr lang="pl-PL" altLang="de-DE" i="1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(m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ateriały pomocnicze).</a:t>
            </a:r>
            <a:endParaRPr lang="en-GB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2772" name="Foliennummernplatzhalter 3">
            <a:extLst>
              <a:ext uri="{FF2B5EF4-FFF2-40B4-BE49-F238E27FC236}">
                <a16:creationId xmlns:a16="http://schemas.microsoft.com/office/drawing/2014/main" id="{9AEA77CD-8E1A-47AC-AFB1-7ECDB592095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39EFD726-E72E-4DB3-A10A-F9A7EC6885CA}" type="slidenum">
              <a:rPr lang="de-DE" altLang="de-DE">
                <a:latin typeface="Calibri" panose="020F0502020204030204" pitchFamily="34" charset="0"/>
              </a:rPr>
              <a:pPr/>
              <a:t>13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Folienbildplatzhalter 1">
            <a:extLst>
              <a:ext uri="{FF2B5EF4-FFF2-40B4-BE49-F238E27FC236}">
                <a16:creationId xmlns:a16="http://schemas.microsoft.com/office/drawing/2014/main" id="{DA4C5107-47E4-4AA4-8871-D7AE2F8056E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Notizenplatzhalter 2">
            <a:extLst>
              <a:ext uri="{FF2B5EF4-FFF2-40B4-BE49-F238E27FC236}">
                <a16:creationId xmlns:a16="http://schemas.microsoft.com/office/drawing/2014/main" id="{A6D1CFA6-27A4-4D6A-9A4B-31BEDD712C0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Krótka intuicyjna ocena; „Zdystansuj się od roli - jak się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czułeś / czułaś?”</a:t>
            </a:r>
            <a:endParaRPr lang="pl-PL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4820" name="Foliennummernplatzhalter 3">
            <a:extLst>
              <a:ext uri="{FF2B5EF4-FFF2-40B4-BE49-F238E27FC236}">
                <a16:creationId xmlns:a16="http://schemas.microsoft.com/office/drawing/2014/main" id="{DDC8F06B-4E65-443F-BE15-A49C3099496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D089599-2383-4219-BBD4-C5D55F2E1C9C}" type="slidenum">
              <a:rPr lang="de-DE" altLang="de-DE">
                <a:latin typeface="Calibri" panose="020F0502020204030204" pitchFamily="34" charset="0"/>
              </a:rPr>
              <a:pPr/>
              <a:t>14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Folienbildplatzhalter 1">
            <a:extLst>
              <a:ext uri="{FF2B5EF4-FFF2-40B4-BE49-F238E27FC236}">
                <a16:creationId xmlns:a16="http://schemas.microsoft.com/office/drawing/2014/main" id="{75FF09DF-FAEC-4B18-B873-8A21B1900BC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Notizenplatzhalter 2">
            <a:extLst>
              <a:ext uri="{FF2B5EF4-FFF2-40B4-BE49-F238E27FC236}">
                <a16:creationId xmlns:a16="http://schemas.microsoft.com/office/drawing/2014/main" id="{F44CD102-090B-4BFF-BC40-9B6ECB3F988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Wspólna ocena na posiedzeniu plenarnym (około 20 minut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).</a:t>
            </a:r>
            <a:endParaRPr lang="en-US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6868" name="Foliennummernplatzhalter 3">
            <a:extLst>
              <a:ext uri="{FF2B5EF4-FFF2-40B4-BE49-F238E27FC236}">
                <a16:creationId xmlns:a16="http://schemas.microsoft.com/office/drawing/2014/main" id="{E06EDBF1-4269-4D15-861B-FD4981E7650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B5D5D5C0-C6A9-4A5C-982F-74E4C5602443}" type="slidenum">
              <a:rPr lang="de-DE" altLang="de-DE">
                <a:latin typeface="Calibri" panose="020F0502020204030204" pitchFamily="34" charset="0"/>
              </a:rPr>
              <a:pPr/>
              <a:t>15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lienbildplatzhalter 1">
            <a:extLst>
              <a:ext uri="{FF2B5EF4-FFF2-40B4-BE49-F238E27FC236}">
                <a16:creationId xmlns:a16="http://schemas.microsoft.com/office/drawing/2014/main" id="{E78DCABD-BFED-4459-9E4A-8677C776481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izenplatzhalter 2">
            <a:extLst>
              <a:ext uri="{FF2B5EF4-FFF2-40B4-BE49-F238E27FC236}">
                <a16:creationId xmlns:a16="http://schemas.microsoft.com/office/drawing/2014/main" id="{58B8C2F9-E0AB-45F0-836F-231004EF1B2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None/>
              <a:tabLst>
                <a:tab pos="228600" algn="l"/>
                <a:tab pos="3060700" algn="l"/>
              </a:tabLst>
              <a:defRPr/>
            </a:pP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Jeśli jeszcze o tym nie wspomniano, pozwól uczestnikom zgadnąć, które wartości były najważniejsze w każdym kraju.</a:t>
            </a:r>
          </a:p>
          <a:p>
            <a:pPr algn="just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None/>
              <a:tabLst>
                <a:tab pos="228600" algn="l"/>
                <a:tab pos="3060700" algn="l"/>
              </a:tabLst>
              <a:defRPr/>
            </a:pPr>
            <a:endParaRPr lang="en-GB" dirty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228600" algn="l"/>
                <a:tab pos="3060700" algn="l"/>
              </a:tabLst>
              <a:defRPr/>
            </a:pP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Wolność </a:t>
            </a:r>
            <a:r>
              <a:rPr lang="pl-PL" i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mediów</a:t>
            </a:r>
            <a:r>
              <a:rPr lang="pl-PL" i="1" baseline="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 oznacza, że</a:t>
            </a:r>
            <a:r>
              <a:rPr lang="pl-PL" i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 </a:t>
            </a: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dziennikarze mogą swobodnie pracować bez interwencji </a:t>
            </a:r>
            <a:r>
              <a:rPr lang="pl-PL" i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państwa</a:t>
            </a:r>
            <a:r>
              <a:rPr lang="pl-PL" i="1" baseline="0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 (</a:t>
            </a:r>
            <a:r>
              <a:rPr lang="pl-PL" i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informują </a:t>
            </a: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o tym, co dzieje się obecnie w ich kraju, przyglądają się uważnie działaniom rządu lub pojedynczego </a:t>
            </a:r>
            <a:r>
              <a:rPr lang="pl-PL" i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polityka).</a:t>
            </a:r>
            <a:endParaRPr lang="pl-PL" i="1" dirty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228600" algn="l"/>
                <a:tab pos="3060700" algn="l"/>
              </a:tabLst>
              <a:defRPr/>
            </a:pP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Wolność mediów może mieć pewne ograniczenia, takie jak ochrona praw osobistych lub sfery prywatnej. Na przykład nie wolno publikować w prasie nazwisk nastolatków.</a:t>
            </a:r>
          </a:p>
          <a:p>
            <a:pPr marL="342900" indent="-342900">
              <a:lnSpc>
                <a:spcPct val="115000"/>
              </a:lnSpc>
              <a:spcAft>
                <a:spcPts val="300"/>
              </a:spcAft>
              <a:buFont typeface="Symbol" panose="05050102010706020507" pitchFamily="18" charset="2"/>
              <a:buChar char=""/>
              <a:tabLst>
                <a:tab pos="228600" algn="l"/>
                <a:tab pos="3060700" algn="l"/>
              </a:tabLst>
              <a:defRPr/>
            </a:pPr>
            <a:r>
              <a:rPr lang="pl-PL" i="1" dirty="0">
                <a:ea typeface="Times New Roman" panose="02020603050405020304" pitchFamily="18" charset="0"/>
                <a:cs typeface="Calibri" panose="020F0502020204030204" pitchFamily="34" charset="0"/>
              </a:rPr>
              <a:t>Kiedy te dwa prawa podstawowe kolidują ze sobą, równowagę między nimi należy omawiać indywidualnie dla każdego przypadku.</a:t>
            </a:r>
            <a:endParaRPr lang="de-DE" i="1" dirty="0">
              <a:solidFill>
                <a:schemeClr val="tx2"/>
              </a:solidFill>
              <a:latin typeface="Calibri   "/>
            </a:endParaRPr>
          </a:p>
          <a:p>
            <a:pPr>
              <a:defRPr/>
            </a:pPr>
            <a:endParaRPr lang="de-DE" i="1" dirty="0">
              <a:solidFill>
                <a:schemeClr val="tx2"/>
              </a:solidFill>
            </a:endParaRPr>
          </a:p>
          <a:p>
            <a:pPr>
              <a:defRPr/>
            </a:pPr>
            <a:endParaRPr lang="de-DE" i="1" dirty="0">
              <a:solidFill>
                <a:schemeClr val="tx2"/>
              </a:solidFill>
            </a:endParaRPr>
          </a:p>
        </p:txBody>
      </p:sp>
      <p:sp>
        <p:nvSpPr>
          <p:cNvPr id="38916" name="Foliennummernplatzhalter 3">
            <a:extLst>
              <a:ext uri="{FF2B5EF4-FFF2-40B4-BE49-F238E27FC236}">
                <a16:creationId xmlns:a16="http://schemas.microsoft.com/office/drawing/2014/main" id="{A01E8E36-BBB8-4878-B1DE-E5EFF53DF91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C287847-F8FB-421A-AA03-92567663F63D}" type="slidenum">
              <a:rPr lang="de-DE" altLang="de-DE">
                <a:latin typeface="Calibri" panose="020F0502020204030204" pitchFamily="34" charset="0"/>
              </a:rPr>
              <a:pPr/>
              <a:t>16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lienbildplatzhalter 1">
            <a:extLst>
              <a:ext uri="{FF2B5EF4-FFF2-40B4-BE49-F238E27FC236}">
                <a16:creationId xmlns:a16="http://schemas.microsoft.com/office/drawing/2014/main" id="{9DD375EE-05B3-46AD-88E6-09E7F070C1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izenplatzhalter 2">
            <a:extLst>
              <a:ext uri="{FF2B5EF4-FFF2-40B4-BE49-F238E27FC236}">
                <a16:creationId xmlns:a16="http://schemas.microsoft.com/office/drawing/2014/main" id="{03FB5AC5-F051-402F-824F-CB8EB87DA7D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pPr>
              <a:defRPr/>
            </a:pPr>
            <a:r>
              <a:rPr lang="pl-PL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Krótki opis podsumowujący (</a:t>
            </a:r>
            <a:r>
              <a:rPr lang="pl-PL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15</a:t>
            </a:r>
            <a:r>
              <a:rPr lang="pl-PL" b="1" baseline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minut </a:t>
            </a:r>
            <a:r>
              <a:rPr lang="pl-PL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), </a:t>
            </a:r>
            <a:r>
              <a:rPr lang="pl-PL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tym:</a:t>
            </a:r>
          </a:p>
          <a:p>
            <a:pPr>
              <a:defRPr/>
            </a:pPr>
            <a:endParaRPr lang="de-DE" altLang="de-DE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l-PL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Połączenie gry z Unią Europejską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l-PL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Omówienie roli wartości w Unii Europejskiej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l-PL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Bardzo krótki przegląd struktury instytucjonalnej UE i jurysdykcji w UE - jaką rolę odgrywa Europejski Trybunał Sprawiedliwości w zagwarantowaniu tych wartości?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r>
              <a:rPr lang="pl-PL" altLang="de-DE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Omówienie związku między poziomem indywidualnym, krajowym i unijnym (w odniesieniu do uczestników gry)</a:t>
            </a:r>
          </a:p>
          <a:p>
            <a:pPr marL="571500" indent="-571500">
              <a:buFont typeface="Arial" panose="020B0604020202020204" pitchFamily="34" charset="0"/>
              <a:buChar char="•"/>
              <a:defRPr/>
            </a:pPr>
            <a:endParaRPr lang="pl-PL" altLang="de-DE" b="1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pl-PL" b="1" dirty="0"/>
              <a:t>Ważna informacja: </a:t>
            </a:r>
            <a:r>
              <a:rPr lang="pl-PL" dirty="0"/>
              <a:t>ze względu na fikcyjny charakter gry z pewnością nie odzwierciedla ona rzeczywistości pod każdym względem, szczególnie w odniesieniu do konkretnych procedur w Europejskim Trybunale Sprawiedliwości, a także procesu wnoszenia oskarżenia przeciwko państwu członkowskiemu Unii </a:t>
            </a:r>
            <a:r>
              <a:rPr lang="pl-PL" dirty="0" smtClean="0"/>
              <a:t>Europejskiej. </a:t>
            </a:r>
            <a:r>
              <a:rPr lang="pl-PL" dirty="0"/>
              <a:t>Gra ma na celu wzbudzenie sprzecznych interpretacji wartości w ramach stowarzyszenia państw, w szczególności w Unii Europejskiej.</a:t>
            </a:r>
            <a:endParaRPr lang="de-DE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de-DE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0964" name="Foliennummernplatzhalter 3">
            <a:extLst>
              <a:ext uri="{FF2B5EF4-FFF2-40B4-BE49-F238E27FC236}">
                <a16:creationId xmlns:a16="http://schemas.microsoft.com/office/drawing/2014/main" id="{B266E047-F5AC-4AA2-9E49-B8CCAA84614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73C8CE8-85FD-4D31-B57A-0C61A6714EC5}" type="slidenum">
              <a:rPr lang="de-DE" altLang="de-DE">
                <a:latin typeface="Calibri" panose="020F0502020204030204" pitchFamily="34" charset="0"/>
              </a:rPr>
              <a:pPr/>
              <a:t>17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lienbildplatzhalter 1">
            <a:extLst>
              <a:ext uri="{FF2B5EF4-FFF2-40B4-BE49-F238E27FC236}">
                <a16:creationId xmlns:a16="http://schemas.microsoft.com/office/drawing/2014/main" id="{E1124727-1CB0-4C49-99F7-8840062A7F5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Notizenplatzhalter 2">
            <a:extLst>
              <a:ext uri="{FF2B5EF4-FFF2-40B4-BE49-F238E27FC236}">
                <a16:creationId xmlns:a16="http://schemas.microsoft.com/office/drawing/2014/main" id="{F1393075-33E4-4749-84BC-2EAE90DE14D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Zdjęcie</a:t>
            </a:r>
            <a:r>
              <a:rPr lang="de-DE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: CC BY-NC-ND 2.0</a:t>
            </a:r>
          </a:p>
          <a:p>
            <a:r>
              <a:rPr lang="de-DE" altLang="de-DE" u="sng" dirty="0">
                <a:latin typeface="Verdana" panose="020B0604030504040204" pitchFamily="34" charset="0"/>
                <a:ea typeface="ＭＳ Ｐゴシック" panose="020B0600070205080204" pitchFamily="34" charset="-128"/>
                <a:hlinkClick r:id="rId3"/>
              </a:rPr>
              <a:t>https://www.flickr.com/photos/benymarc/9707515499/</a:t>
            </a:r>
            <a:endParaRPr lang="pl-PL" altLang="de-DE" u="sng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endParaRPr lang="de-DE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Udostępnione przez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: Marc Ben Fatma</a:t>
            </a:r>
            <a:endParaRPr lang="de-DE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1200"/>
              </a:spcBef>
            </a:pPr>
            <a:endParaRPr lang="de-DE" altLang="de-DE" dirty="0">
              <a:solidFill>
                <a:schemeClr val="tx2"/>
              </a:solidFill>
              <a:latin typeface="Calibri   "/>
              <a:ea typeface="ＭＳ Ｐゴシック" panose="020B0600070205080204" pitchFamily="34" charset="-128"/>
            </a:endParaRPr>
          </a:p>
          <a:p>
            <a:endParaRPr lang="de-DE" altLang="de-DE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  <a:p>
            <a:endParaRPr lang="de-DE" altLang="de-DE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3012" name="Foliennummernplatzhalter 3">
            <a:extLst>
              <a:ext uri="{FF2B5EF4-FFF2-40B4-BE49-F238E27FC236}">
                <a16:creationId xmlns:a16="http://schemas.microsoft.com/office/drawing/2014/main" id="{6AF02149-A527-4E61-B9D3-A26ADB5C04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D2584464-8FFF-4524-B3AB-0997EBC78176}" type="slidenum">
              <a:rPr lang="de-DE" altLang="de-DE">
                <a:latin typeface="Calibri" panose="020F0502020204030204" pitchFamily="34" charset="0"/>
              </a:rPr>
              <a:pPr/>
              <a:t>18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lienbildplatzhalter 1">
            <a:extLst>
              <a:ext uri="{FF2B5EF4-FFF2-40B4-BE49-F238E27FC236}">
                <a16:creationId xmlns:a16="http://schemas.microsoft.com/office/drawing/2014/main" id="{0B778E74-249F-4726-BD53-A3F98451319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Notizenplatzhalter 2">
            <a:extLst>
              <a:ext uri="{FF2B5EF4-FFF2-40B4-BE49-F238E27FC236}">
                <a16:creationId xmlns:a16="http://schemas.microsoft.com/office/drawing/2014/main" id="{61A70A58-BEA6-4F45-83F4-6AD99F6A3E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CC </a:t>
            </a:r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BY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 2.0</a:t>
            </a:r>
            <a:endParaRPr lang="de-DE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en-US" altLang="de-DE" u="sng" dirty="0">
                <a:latin typeface="Verdana" panose="020B0604030504040204" pitchFamily="34" charset="0"/>
                <a:ea typeface="ＭＳ Ｐゴシック" panose="020B0600070205080204" pitchFamily="34" charset="-128"/>
                <a:hlinkClick r:id="rId3"/>
              </a:rPr>
              <a:t>https://www.flickr.com/photos/128884785@N06/16216011058/</a:t>
            </a:r>
            <a:endParaRPr lang="pl-PL" altLang="de-DE" u="sng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endParaRPr lang="de-DE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Udostępnione przez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: Katarina 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Dzurekova</a:t>
            </a:r>
            <a:endParaRPr lang="de-DE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spcBef>
                <a:spcPts val="1200"/>
              </a:spcBef>
            </a:pPr>
            <a:endParaRPr lang="de-DE" altLang="de-DE" dirty="0">
              <a:solidFill>
                <a:schemeClr val="tx2"/>
              </a:solidFill>
              <a:latin typeface="Calibri   "/>
              <a:ea typeface="ＭＳ Ｐゴシック" panose="020B0600070205080204" pitchFamily="34" charset="-128"/>
            </a:endParaRPr>
          </a:p>
          <a:p>
            <a:endParaRPr lang="de-DE" altLang="de-DE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  <a:p>
            <a:endParaRPr lang="de-DE" altLang="de-DE" dirty="0">
              <a:solidFill>
                <a:schemeClr val="tx2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5060" name="Foliennummernplatzhalter 3">
            <a:extLst>
              <a:ext uri="{FF2B5EF4-FFF2-40B4-BE49-F238E27FC236}">
                <a16:creationId xmlns:a16="http://schemas.microsoft.com/office/drawing/2014/main" id="{3D11D507-C3D2-4BDC-9F1C-18EA8EBB5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08F23D2-1081-48AA-B75C-63BD0ABA391F}" type="slidenum">
              <a:rPr lang="de-DE" altLang="de-DE">
                <a:latin typeface="Calibri" panose="020F0502020204030204" pitchFamily="34" charset="0"/>
              </a:rPr>
              <a:pPr/>
              <a:t>19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lienbildplatzhalter 1">
            <a:extLst>
              <a:ext uri="{FF2B5EF4-FFF2-40B4-BE49-F238E27FC236}">
                <a16:creationId xmlns:a16="http://schemas.microsoft.com/office/drawing/2014/main" id="{1D4A0667-37B7-492B-95EB-897F546CEB6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Notizenplatzhalter 2">
            <a:extLst>
              <a:ext uri="{FF2B5EF4-FFF2-40B4-BE49-F238E27FC236}">
                <a16:creationId xmlns:a16="http://schemas.microsoft.com/office/drawing/2014/main" id="{DB06129F-CC6C-499E-97A7-AF72460AE92E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pl-PL" altLang="pl-PL" dirty="0" smtClean="0">
                <a:ea typeface="ＭＳ Ｐゴシック" panose="020B0600070205080204" pitchFamily="34" charset="-128"/>
              </a:rPr>
              <a:t>Główne </a:t>
            </a:r>
            <a:r>
              <a:rPr lang="pl-PL" altLang="pl-PL" dirty="0">
                <a:ea typeface="ＭＳ Ｐゴシック" panose="020B0600070205080204" pitchFamily="34" charset="-128"/>
              </a:rPr>
              <a:t>założenia gry symulacyjnej:</a:t>
            </a:r>
          </a:p>
          <a:p>
            <a:endParaRPr lang="en-US" altLang="de-DE" b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pl-PL" dirty="0" smtClean="0">
                <a:ea typeface="ＭＳ Ｐゴシック" panose="020B0600070205080204" pitchFamily="34" charset="-128"/>
              </a:rPr>
              <a:t>1) Uczestnicy </a:t>
            </a:r>
            <a:r>
              <a:rPr lang="pl-PL" altLang="pl-PL" dirty="0">
                <a:ea typeface="ＭＳ Ｐゴシック" panose="020B0600070205080204" pitchFamily="34" charset="-128"/>
              </a:rPr>
              <a:t>„odgrywają rolę” i przyjmują punkt widzenia postaci, który niekoniecznie jest zgodny z ich osobistą opinią </a:t>
            </a:r>
            <a:r>
              <a:rPr lang="pl-PL" altLang="pl-PL" baseline="0" dirty="0" smtClean="0">
                <a:ea typeface="ＭＳ Ｐゴシック" panose="020B0600070205080204" pitchFamily="34" charset="-128"/>
              </a:rPr>
              <a:t>: </a:t>
            </a:r>
            <a:r>
              <a:rPr lang="pl-PL" altLang="pl-PL" i="1" dirty="0" smtClean="0">
                <a:ea typeface="ＭＳ Ｐゴシック" panose="020B0600070205080204" pitchFamily="34" charset="-128"/>
              </a:rPr>
              <a:t>„</a:t>
            </a:r>
            <a:r>
              <a:rPr lang="pl-PL" altLang="pl-PL" i="1" dirty="0">
                <a:ea typeface="ＭＳ Ｐゴシック" panose="020B0600070205080204" pitchFamily="34" charset="-128"/>
              </a:rPr>
              <a:t>Proszę, zagrajcie swoją rolę tak realistycznie, jak to możliwe, starajcie się widzieć rzeczy z perspektywy postaci”.</a:t>
            </a:r>
            <a:endParaRPr lang="pl-PL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2) Scenariusz </a:t>
            </a:r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gry, który zostanie przedstawiony na kolejnych slajdach jest taki sam dla </a:t>
            </a: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wszystkich.</a:t>
            </a:r>
            <a:r>
              <a:rPr lang="pl-PL" altLang="de-DE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pl-PL" dirty="0" smtClean="0">
                <a:ea typeface="ＭＳ Ｐゴシック" panose="020B0600070205080204" pitchFamily="34" charset="-128"/>
              </a:rPr>
              <a:t>Natomiast </a:t>
            </a:r>
            <a:r>
              <a:rPr lang="pl-PL" altLang="pl-PL" dirty="0">
                <a:ea typeface="ＭＳ Ｐゴシック" panose="020B0600070205080204" pitchFamily="34" charset="-128"/>
              </a:rPr>
              <a:t>role, a także odpowiednie stanowiska / opinie i zainteresowania aktorów są różne.</a:t>
            </a:r>
            <a:endParaRPr lang="pl-PL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3) W </a:t>
            </a:r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grze obowiązują pewne zasady, np. frazy gry ustalone przez prowadzącego lub używanie języka </a:t>
            </a: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formalnego:</a:t>
            </a:r>
            <a:r>
              <a:rPr lang="pl-PL" altLang="de-DE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„Drogi 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Panie Komisarzu” </a:t>
            </a:r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zamiast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 „Hej Dawid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!”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	</a:t>
            </a:r>
            <a:endParaRPr lang="en-US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0244" name="Foliennummernplatzhalter 3">
            <a:extLst>
              <a:ext uri="{FF2B5EF4-FFF2-40B4-BE49-F238E27FC236}">
                <a16:creationId xmlns:a16="http://schemas.microsoft.com/office/drawing/2014/main" id="{B60CE589-9500-4D43-A88D-08DD0F900E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537D8B4E-69C1-424D-9D55-1B8EAFBF9FA2}" type="slidenum">
              <a:rPr lang="de-DE" altLang="de-DE">
                <a:latin typeface="Calibri" panose="020F0502020204030204" pitchFamily="34" charset="0"/>
              </a:rPr>
              <a:pPr/>
              <a:t>2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lienbildplatzhalter 1">
            <a:extLst>
              <a:ext uri="{FF2B5EF4-FFF2-40B4-BE49-F238E27FC236}">
                <a16:creationId xmlns:a16="http://schemas.microsoft.com/office/drawing/2014/main" id="{CB1AD00A-D4C2-4632-88E8-0A3DDC973C1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izenplatzhalter 2">
            <a:extLst>
              <a:ext uri="{FF2B5EF4-FFF2-40B4-BE49-F238E27FC236}">
                <a16:creationId xmlns:a16="http://schemas.microsoft.com/office/drawing/2014/main" id="{3AF3D55B-A442-4245-BBAE-4BDCEDC961B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 sz="2400" i="1" dirty="0">
              <a:ea typeface="ＭＳ Ｐゴシック" panose="020B0600070205080204" pitchFamily="34" charset="-128"/>
            </a:endParaRPr>
          </a:p>
        </p:txBody>
      </p:sp>
      <p:sp>
        <p:nvSpPr>
          <p:cNvPr id="47108" name="Foliennummernplatzhalter 3">
            <a:extLst>
              <a:ext uri="{FF2B5EF4-FFF2-40B4-BE49-F238E27FC236}">
                <a16:creationId xmlns:a16="http://schemas.microsoft.com/office/drawing/2014/main" id="{32D0A384-1C66-4C89-9E47-647FAB38979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F7A08C9-B559-48FF-A066-DA8D60397339}" type="slidenum">
              <a:rPr lang="de-DE" altLang="de-DE">
                <a:latin typeface="Calibri" panose="020F0502020204030204" pitchFamily="34" charset="0"/>
              </a:rPr>
              <a:pPr/>
              <a:t>20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lienbildplatzhalter 1">
            <a:extLst>
              <a:ext uri="{FF2B5EF4-FFF2-40B4-BE49-F238E27FC236}">
                <a16:creationId xmlns:a16="http://schemas.microsoft.com/office/drawing/2014/main" id="{8720431C-6954-41C9-BE87-6F288EF09709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izenplatzhalter 2">
            <a:extLst>
              <a:ext uri="{FF2B5EF4-FFF2-40B4-BE49-F238E27FC236}">
                <a16:creationId xmlns:a16="http://schemas.microsoft.com/office/drawing/2014/main" id="{7D5EEFA5-FB25-4992-990B-C538FAED6BC0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1. 60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lat temu pojedyncze państwa kontynentu </a:t>
            </a:r>
            <a:r>
              <a:rPr lang="pl-PL" altLang="de-DE" sz="1500" i="1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Inotykańskiego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 postanowiły połączyć się w Unię. Obecnie składa się na nią 26 państw członkowskich.</a:t>
            </a:r>
          </a:p>
          <a:p>
            <a:endParaRPr lang="pl-PL" altLang="de-DE" sz="1500" i="1" dirty="0" smtClean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2. Jej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głównym celem jest stworzenie wspólnego rynku i umocnienie ekonomii.  </a:t>
            </a:r>
          </a:p>
          <a:p>
            <a:endParaRPr lang="pl-PL" altLang="de-DE" sz="1500" i="1" dirty="0" smtClean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3.</a:t>
            </a:r>
            <a:r>
              <a:rPr lang="pl-PL" altLang="de-DE" sz="1500" i="1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Na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przestrzeni lat wspólne wartości stawały się coraz ważniejsze. </a:t>
            </a:r>
          </a:p>
          <a:p>
            <a:endParaRPr lang="pl-PL" altLang="de-DE" sz="1500" i="1" dirty="0" smtClean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4.</a:t>
            </a:r>
            <a:r>
              <a:rPr lang="pl-PL" altLang="de-DE" sz="1500" i="1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Kilka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lat temu państwa członkowskie stworzyły konstytucję obejmującą wspólne i podstawowe wartości takie </a:t>
            </a:r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jak: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wolność, demokracja, rządy prawa, zakaz dyskryminacji oraz solidarność. </a:t>
            </a:r>
          </a:p>
          <a:p>
            <a:endParaRPr lang="pl-PL" altLang="de-DE" sz="1500" i="1" dirty="0" smtClean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5.</a:t>
            </a:r>
            <a:r>
              <a:rPr lang="pl-PL" altLang="de-DE" sz="1500" i="1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Trybunał 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Sprawiedliwości Unii </a:t>
            </a:r>
            <a:r>
              <a:rPr lang="pl-PL" altLang="de-DE" sz="1500" i="1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Inotykańskiej</a:t>
            </a:r>
            <a:r>
              <a:rPr lang="pl-PL" altLang="de-DE" sz="1500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 monitoruje działania państw członkowskich. Decyduje o konsekwencjach, jeśli państwo członkowskie nie będzie szanować wspólnych wartości</a:t>
            </a:r>
            <a:r>
              <a:rPr lang="pl-PL" altLang="de-DE" sz="1500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.</a:t>
            </a:r>
            <a:endParaRPr lang="pl-PL" altLang="de-DE" sz="1500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2292" name="Foliennummernplatzhalter 3">
            <a:extLst>
              <a:ext uri="{FF2B5EF4-FFF2-40B4-BE49-F238E27FC236}">
                <a16:creationId xmlns:a16="http://schemas.microsoft.com/office/drawing/2014/main" id="{94B2EA61-BB79-4E9B-9CF1-6FA3809438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AC8961F-4EF8-4820-9141-6958F0EBD1FC}" type="slidenum">
              <a:rPr lang="de-DE" altLang="de-DE">
                <a:latin typeface="Calibri" panose="020F0502020204030204" pitchFamily="34" charset="0"/>
              </a:rPr>
              <a:pPr/>
              <a:t>3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bildplatzhalter 1">
            <a:extLst>
              <a:ext uri="{FF2B5EF4-FFF2-40B4-BE49-F238E27FC236}">
                <a16:creationId xmlns:a16="http://schemas.microsoft.com/office/drawing/2014/main" id="{55CD9AF2-BBD5-4B7A-B2FC-31FD59994DF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izenplatzhalter 2">
            <a:extLst>
              <a:ext uri="{FF2B5EF4-FFF2-40B4-BE49-F238E27FC236}">
                <a16:creationId xmlns:a16="http://schemas.microsoft.com/office/drawing/2014/main" id="{DB0A661E-D3E5-4323-824D-492DB35B06D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0088" y="4414838"/>
            <a:ext cx="5610225" cy="4570412"/>
          </a:xfrm>
        </p:spPr>
        <p:txBody>
          <a:bodyPr/>
          <a:lstStyle/>
          <a:p>
            <a:r>
              <a:rPr lang="pl-PL" altLang="de-DE" b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Kryzys wartości? Obecny przypadek </a:t>
            </a:r>
            <a:r>
              <a:rPr lang="pl-PL" altLang="de-DE" b="1" dirty="0" err="1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Suavii</a:t>
            </a:r>
            <a:r>
              <a:rPr lang="pl-PL" altLang="de-DE" b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.</a:t>
            </a:r>
            <a:endParaRPr lang="pl-PL" altLang="de-DE" b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W 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ostatnich latach coraz częstsze stały się dyskusje dotyczące interpretacji wspólnych wartości. Komisja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unijna 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coraz częściej krytykuje czyny państw członkowskich. Większość konfliktów udało się załagodzić po za salą rozpraw</a:t>
            </a:r>
          </a:p>
          <a:p>
            <a:pPr>
              <a:buFontTx/>
              <a:buNone/>
            </a:pPr>
            <a:endParaRPr lang="pl-PL" altLang="pl-PL" i="1" dirty="0" smtClean="0"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pl-PL" i="1" dirty="0" smtClean="0">
                <a:ea typeface="ＭＳ Ｐゴシック" panose="020B0600070205080204" pitchFamily="34" charset="-128"/>
              </a:rPr>
              <a:t>Państwo </a:t>
            </a:r>
            <a:r>
              <a:rPr lang="pl-PL" altLang="pl-PL" i="1" dirty="0">
                <a:ea typeface="ＭＳ Ｐゴシック" panose="020B0600070205080204" pitchFamily="34" charset="-128"/>
              </a:rPr>
              <a:t>członkowskie Suavia zostało oskarżone o naruszenie wartości Unii, ponieważ wprowadziło całkowity zakaz dystrybucji internetowego magazynu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  <a:ea typeface="ＭＳ Ｐゴシック" panose="020B0600070205080204" pitchFamily="34" charset="-128"/>
              </a:rPr>
              <a:t>„Radykalny Ekolog” po jego</a:t>
            </a:r>
            <a:r>
              <a:rPr lang="pl-PL" altLang="pl-PL" i="1" dirty="0">
                <a:ea typeface="ＭＳ Ｐゴシック" panose="020B0600070205080204" pitchFamily="34" charset="-128"/>
              </a:rPr>
              <a:t> krytyce planów rządu dotyczących budowy nowych elektrowni atomowych.</a:t>
            </a:r>
          </a:p>
          <a:p>
            <a:pPr>
              <a:buFontTx/>
              <a:buNone/>
            </a:pPr>
            <a:endParaRPr lang="pl-PL" altLang="pl-PL" i="1" dirty="0" smtClean="0"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pl-PL" i="1" dirty="0" smtClean="0">
                <a:ea typeface="ＭＳ Ｐゴシック" panose="020B0600070205080204" pitchFamily="34" charset="-128"/>
              </a:rPr>
              <a:t>Wielu </a:t>
            </a:r>
            <a:r>
              <a:rPr lang="pl-PL" altLang="pl-PL" i="1" dirty="0">
                <a:ea typeface="ＭＳ Ｐゴシック" panose="020B0600070205080204" pitchFamily="34" charset="-128"/>
              </a:rPr>
              <a:t>obywateli i </a:t>
            </a:r>
            <a:r>
              <a:rPr lang="pl-PL" altLang="pl-PL" i="1" dirty="0" smtClean="0">
                <a:ea typeface="ＭＳ Ｐゴシック" panose="020B0600070205080204" pitchFamily="34" charset="-128"/>
              </a:rPr>
              <a:t>wiele organizacji </a:t>
            </a:r>
            <a:r>
              <a:rPr lang="pl-PL" altLang="pl-PL" i="1" dirty="0">
                <a:ea typeface="ＭＳ Ｐゴシック" panose="020B0600070205080204" pitchFamily="34" charset="-128"/>
              </a:rPr>
              <a:t>pozarządowych złożyło zażalenie w tej sprawie do Komisji Unii Inotykańskiej. Po tym, jak rząd Suawii nie odpowiedział na pisma ostrzegawcze Komisji, wniesiono oficjalną skargę do Trybunału Sprawiedliwości.</a:t>
            </a:r>
            <a:endParaRPr lang="pl-PL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endParaRPr lang="pl-PL" altLang="de-DE" i="1" dirty="0" smtClean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Dziś 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strony zaangażowane w tę sprawę spotykają się przed Trybunałem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Sprawiedliwości,</a:t>
            </a:r>
            <a:r>
              <a:rPr lang="pl-PL" altLang="de-DE" i="1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aby </a:t>
            </a:r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omówić szczegóły problemu.</a:t>
            </a:r>
          </a:p>
          <a:p>
            <a:pPr>
              <a:buFontTx/>
              <a:buNone/>
            </a:pPr>
            <a:endParaRPr lang="pl-PL" altLang="pl-PL" b="1" i="1" dirty="0" smtClean="0">
              <a:ea typeface="ＭＳ Ｐゴシック" panose="020B0600070205080204" pitchFamily="34" charset="-128"/>
            </a:endParaRPr>
          </a:p>
          <a:p>
            <a:pPr>
              <a:buFontTx/>
              <a:buNone/>
            </a:pPr>
            <a:r>
              <a:rPr lang="pl-PL" altLang="pl-PL" b="1" i="1" dirty="0" smtClean="0">
                <a:ea typeface="ＭＳ Ｐゴシック" panose="020B0600070205080204" pitchFamily="34" charset="-128"/>
              </a:rPr>
              <a:t>Główne </a:t>
            </a:r>
            <a:r>
              <a:rPr lang="pl-PL" altLang="pl-PL" b="1" i="1" dirty="0">
                <a:ea typeface="ＭＳ Ｐゴシック" panose="020B0600070205080204" pitchFamily="34" charset="-128"/>
              </a:rPr>
              <a:t>pytanie</a:t>
            </a:r>
            <a:r>
              <a:rPr lang="pl-PL" altLang="pl-PL" i="1" dirty="0">
                <a:ea typeface="ＭＳ Ｐゴシック" panose="020B0600070205080204" pitchFamily="34" charset="-128"/>
              </a:rPr>
              <a:t>: </a:t>
            </a:r>
            <a:r>
              <a:rPr lang="pl-PL" altLang="pl-PL" i="1" dirty="0" smtClean="0">
                <a:ea typeface="ＭＳ Ｐゴシック" panose="020B0600070205080204" pitchFamily="34" charset="-128"/>
              </a:rPr>
              <a:t>Czy </a:t>
            </a:r>
            <a:r>
              <a:rPr lang="pl-PL" altLang="pl-PL" i="1" dirty="0">
                <a:ea typeface="ＭＳ Ｐゴシック" panose="020B0600070205080204" pitchFamily="34" charset="-128"/>
              </a:rPr>
              <a:t>rząd Suavian narusza prawo Unii</a:t>
            </a:r>
            <a:r>
              <a:rPr lang="en-US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?</a:t>
            </a:r>
            <a:br>
              <a:rPr lang="en-US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</a:br>
            <a:r>
              <a:rPr lang="pl-PL" altLang="pl-PL" i="0" dirty="0">
                <a:ea typeface="ＭＳ Ｐゴシック" panose="020B0600070205080204" pitchFamily="34" charset="-128"/>
              </a:rPr>
              <a:t/>
            </a:r>
            <a:br>
              <a:rPr lang="pl-PL" altLang="pl-PL" i="0" dirty="0">
                <a:ea typeface="ＭＳ Ｐゴシック" panose="020B0600070205080204" pitchFamily="34" charset="-128"/>
              </a:rPr>
            </a:br>
            <a:r>
              <a:rPr lang="pl-PL" altLang="pl-PL" i="0" dirty="0">
                <a:ea typeface="ＭＳ Ｐゴシック" panose="020B0600070205080204" pitchFamily="34" charset="-128"/>
              </a:rPr>
              <a:t>Po przedstawieniu </a:t>
            </a:r>
            <a:r>
              <a:rPr lang="pl-PL" altLang="pl-PL" i="0" dirty="0" smtClean="0">
                <a:ea typeface="ＭＳ Ｐゴシック" panose="020B0600070205080204" pitchFamily="34" charset="-128"/>
              </a:rPr>
              <a:t>scenariusza uczestnicy ćwiczenia losują  </a:t>
            </a:r>
            <a:r>
              <a:rPr lang="pl-PL" altLang="pl-PL" b="1" i="0" dirty="0">
                <a:ea typeface="ＭＳ Ｐゴシック" panose="020B0600070205080204" pitchFamily="34" charset="-128"/>
              </a:rPr>
              <a:t>role aktorów </a:t>
            </a:r>
            <a:r>
              <a:rPr lang="pl-PL" altLang="pl-PL" b="1" i="0" dirty="0" smtClean="0">
                <a:ea typeface="ＭＳ Ｐゴシック" panose="020B0600070205080204" pitchFamily="34" charset="-128"/>
              </a:rPr>
              <a:t>z torby</a:t>
            </a:r>
            <a:r>
              <a:rPr lang="pl-PL" altLang="pl-PL" i="0" dirty="0">
                <a:ea typeface="ＭＳ Ｐゴシック" panose="020B0600070205080204" pitchFamily="34" charset="-128"/>
              </a:rPr>
              <a:t>, która zawiera tyle samo identyfikatorów, ilu jest uczestników. Każdy uczestnik może wyciągnąć tylko jeden </a:t>
            </a:r>
            <a:r>
              <a:rPr lang="pl-PL" altLang="pl-PL" i="0" dirty="0" smtClean="0">
                <a:ea typeface="ＭＳ Ｐゴシック" panose="020B0600070205080204" pitchFamily="34" charset="-128"/>
              </a:rPr>
              <a:t>identyfikator</a:t>
            </a:r>
            <a:r>
              <a:rPr lang="pl-PL" altLang="pl-PL" i="0" dirty="0">
                <a:ea typeface="ＭＳ Ｐゴシック" panose="020B0600070205080204" pitchFamily="34" charset="-128"/>
              </a:rPr>
              <a:t>.</a:t>
            </a:r>
            <a:endParaRPr lang="en-US" altLang="de-DE" i="0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4340" name="Foliennummernplatzhalter 3">
            <a:extLst>
              <a:ext uri="{FF2B5EF4-FFF2-40B4-BE49-F238E27FC236}">
                <a16:creationId xmlns:a16="http://schemas.microsoft.com/office/drawing/2014/main" id="{B3A3AFFA-511A-4294-8C20-7926C68B9E2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1E8B5B7-EBA0-4BA5-A891-F149D14BC89F}" type="slidenum">
              <a:rPr lang="de-DE" altLang="de-DE">
                <a:latin typeface="Calibri" panose="020F0502020204030204" pitchFamily="34" charset="0"/>
              </a:rPr>
              <a:pPr/>
              <a:t>4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lienbildplatzhalter 1">
            <a:extLst>
              <a:ext uri="{FF2B5EF4-FFF2-40B4-BE49-F238E27FC236}">
                <a16:creationId xmlns:a16="http://schemas.microsoft.com/office/drawing/2014/main" id="{B7DC6A58-40D1-42EC-9D59-E6E29C07DE8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Notizenplatzhalter 2">
            <a:extLst>
              <a:ext uri="{FF2B5EF4-FFF2-40B4-BE49-F238E27FC236}">
                <a16:creationId xmlns:a16="http://schemas.microsoft.com/office/drawing/2014/main" id="{F5948B5A-E579-4742-8F29-E93F520CA003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/>
        <p:txBody>
          <a:bodyPr/>
          <a:lstStyle/>
          <a:p>
            <a:r>
              <a:rPr lang="pl-PL" altLang="de-DE" b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Postaci w grze</a:t>
            </a:r>
            <a:r>
              <a:rPr lang="en-US" altLang="de-DE" b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: </a:t>
            </a:r>
          </a:p>
          <a:p>
            <a:endParaRPr lang="en-US" altLang="de-DE" b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Jest</a:t>
            </a:r>
            <a:r>
              <a:rPr lang="pl-PL" altLang="de-DE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ich 9. K</a:t>
            </a: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ażdy </a:t>
            </a:r>
            <a:r>
              <a:rPr lang="pl-PL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podmiot musi być reprezentowany przez co najmniej jednego uczestnika, Trybunał Sprawiedliwości musi być reprezentowany przez co najmniej 2 </a:t>
            </a:r>
            <a:r>
              <a:rPr lang="pl-PL" altLang="de-DE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uczestników.</a:t>
            </a:r>
            <a:r>
              <a:rPr lang="pl-PL" altLang="de-DE" baseline="0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Są to:</a:t>
            </a:r>
            <a:endParaRPr lang="pl-PL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endParaRPr lang="en-US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pPr>
              <a:buFontTx/>
              <a:buChar char="•"/>
            </a:pPr>
            <a:r>
              <a:rPr lang="pl-PL" altLang="pl-PL" u="sng" dirty="0">
                <a:ea typeface="ＭＳ Ｐゴシック" panose="020B0600070205080204" pitchFamily="34" charset="-128"/>
              </a:rPr>
              <a:t>Sędziowie Trybunału Sprawiedliwości Unii Inotykańskiej</a:t>
            </a:r>
          </a:p>
          <a:p>
            <a:pPr>
              <a:buFontTx/>
              <a:buChar char="•"/>
            </a:pPr>
            <a:r>
              <a:rPr lang="pl-PL" altLang="pl-PL" u="sng" dirty="0">
                <a:ea typeface="ＭＳ Ｐゴシック" panose="020B0600070205080204" pitchFamily="34" charset="-128"/>
              </a:rPr>
              <a:t>Komisja Unii Inotykańskiej</a:t>
            </a:r>
          </a:p>
          <a:p>
            <a:pPr>
              <a:buFontTx/>
              <a:buChar char="•"/>
            </a:pPr>
            <a:r>
              <a:rPr lang="pl-PL" altLang="pl-PL" u="sng" dirty="0">
                <a:ea typeface="ＭＳ Ｐゴシック" panose="020B0600070205080204" pitchFamily="34" charset="-128"/>
              </a:rPr>
              <a:t>Państwa członkowskie</a:t>
            </a:r>
            <a:r>
              <a:rPr lang="en-US" altLang="de-DE" u="sng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: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 5 (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Suavia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, 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Trabador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, 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Martonia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, 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Kolbadia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, </a:t>
            </a:r>
            <a:r>
              <a:rPr lang="en-US" altLang="de-DE" dirty="0" err="1">
                <a:latin typeface="Verdana" panose="020B0604030504040204" pitchFamily="34" charset="0"/>
                <a:ea typeface="ＭＳ Ｐゴシック" panose="020B0600070205080204" pitchFamily="34" charset="-128"/>
              </a:rPr>
              <a:t>Fantolium</a:t>
            </a:r>
            <a:r>
              <a:rPr lang="en-US" altLang="de-DE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)</a:t>
            </a:r>
          </a:p>
          <a:p>
            <a:pPr>
              <a:buFontTx/>
              <a:buChar char="•"/>
            </a:pPr>
            <a:r>
              <a:rPr lang="pl-PL" altLang="pl-PL" u="sng" dirty="0">
                <a:ea typeface="ＭＳ Ｐゴシック" panose="020B0600070205080204" pitchFamily="34" charset="-128"/>
              </a:rPr>
              <a:t>Przedstawiciele społeczeństwa obywatelskiego </a:t>
            </a:r>
            <a:r>
              <a:rPr lang="pl-PL" altLang="pl-PL" dirty="0">
                <a:ea typeface="ＭＳ Ｐゴシック" panose="020B0600070205080204" pitchFamily="34" charset="-128"/>
              </a:rPr>
              <a:t>: 2 (Reporterzy Wolności, Czytelnicy „Radykalnego Ekologa”)</a:t>
            </a:r>
          </a:p>
          <a:p>
            <a:endParaRPr lang="en-US" altLang="de-DE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pl-PL" dirty="0">
                <a:ea typeface="ＭＳ Ｐゴシック" panose="020B0600070205080204" pitchFamily="34" charset="-128"/>
              </a:rPr>
              <a:t>Najlepiej, jeśli </a:t>
            </a:r>
            <a:r>
              <a:rPr lang="pl-PL" altLang="pl-PL" dirty="0" smtClean="0">
                <a:ea typeface="ＭＳ Ｐゴシック" panose="020B0600070205080204" pitchFamily="34" charset="-128"/>
              </a:rPr>
              <a:t>w</a:t>
            </a:r>
            <a:r>
              <a:rPr lang="pl-PL" altLang="pl-PL" baseline="0" dirty="0" smtClean="0">
                <a:ea typeface="ＭＳ Ｐゴシック" panose="020B0600070205080204" pitchFamily="34" charset="-128"/>
              </a:rPr>
              <a:t> grze uczestniczy </a:t>
            </a:r>
            <a:r>
              <a:rPr lang="pl-PL" altLang="pl-PL" dirty="0" smtClean="0">
                <a:ea typeface="ＭＳ Ｐゴシック" panose="020B0600070205080204" pitchFamily="34" charset="-128"/>
              </a:rPr>
              <a:t>18 osób </a:t>
            </a:r>
            <a:r>
              <a:rPr lang="pl-PL" altLang="pl-PL" dirty="0">
                <a:ea typeface="ＭＳ Ｐゴシック" panose="020B0600070205080204" pitchFamily="34" charset="-128"/>
              </a:rPr>
              <a:t>(każda postać reprezentowana jest </a:t>
            </a:r>
            <a:r>
              <a:rPr lang="pl-PL" altLang="pl-PL" dirty="0" smtClean="0">
                <a:ea typeface="ＭＳ Ｐゴシック" panose="020B0600070205080204" pitchFamily="34" charset="-128"/>
              </a:rPr>
              <a:t>wtedy przez </a:t>
            </a:r>
            <a:r>
              <a:rPr lang="pl-PL" altLang="pl-PL" dirty="0">
                <a:ea typeface="ＭＳ Ｐゴシック" panose="020B0600070205080204" pitchFamily="34" charset="-128"/>
              </a:rPr>
              <a:t>dwie osoby). W przypadku większej liczby uczestników ważne postacie, takie jak sędziowie lub przedstawiciele Suavii, mogą grać w grupach </a:t>
            </a:r>
            <a:r>
              <a:rPr lang="pl-PL" altLang="pl-PL" dirty="0" smtClean="0">
                <a:ea typeface="ＭＳ Ｐゴシック" panose="020B0600070205080204" pitchFamily="34" charset="-128"/>
              </a:rPr>
              <a:t>trzyosobowych. </a:t>
            </a:r>
            <a:r>
              <a:rPr lang="pl-PL" altLang="pl-PL" dirty="0">
                <a:ea typeface="ＭＳ Ｐゴシック" panose="020B0600070205080204" pitchFamily="34" charset="-128"/>
              </a:rPr>
              <a:t>W tym przypadku należy przygotować dodatkowe identyfikatory. W przypadku mniej niż 18 uczestników ktoś gra sam (dla doświadczonych grup) lub niektóre z postaci mogą zostać wykluczone z gry w następującej kolejności: Fantolium, Czytelnicy „Radykalnego Ekologa”.</a:t>
            </a:r>
          </a:p>
          <a:p>
            <a:r>
              <a:rPr lang="pl-PL" altLang="pl-PL" dirty="0">
                <a:ea typeface="ＭＳ Ｐゴシック" panose="020B0600070205080204" pitchFamily="34" charset="-128"/>
              </a:rPr>
              <a:t/>
            </a:r>
            <a:br>
              <a:rPr lang="pl-PL" altLang="pl-PL" dirty="0">
                <a:ea typeface="ＭＳ Ｐゴシック" panose="020B0600070205080204" pitchFamily="34" charset="-128"/>
              </a:rPr>
            </a:br>
            <a:r>
              <a:rPr lang="pl-PL" altLang="pl-PL" dirty="0">
                <a:ea typeface="ＭＳ Ｐゴシック" panose="020B0600070205080204" pitchFamily="34" charset="-128"/>
              </a:rPr>
              <a:t>W przypadku bardzo dużych grup dwie gry mogą być rozgrywane równolegle w dwóch oddzielnych pokojach.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16388" name="Foliennummernplatzhalter 3">
            <a:extLst>
              <a:ext uri="{FF2B5EF4-FFF2-40B4-BE49-F238E27FC236}">
                <a16:creationId xmlns:a16="http://schemas.microsoft.com/office/drawing/2014/main" id="{9650ACC6-342E-4D7E-B0B5-4367335D7E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F9A0E557-1D55-486F-917A-4BD5D95ECBAD}" type="slidenum">
              <a:rPr lang="de-DE" altLang="de-DE">
                <a:latin typeface="Calibri" panose="020F0502020204030204" pitchFamily="34" charset="0"/>
              </a:rPr>
              <a:pPr/>
              <a:t>5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lienbildplatzhalter 1">
            <a:extLst>
              <a:ext uri="{FF2B5EF4-FFF2-40B4-BE49-F238E27FC236}">
                <a16:creationId xmlns:a16="http://schemas.microsoft.com/office/drawing/2014/main" id="{8F0B1F6F-D71C-4823-AAE6-5DC458E8BAD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Notizenplatzhalter 2">
            <a:extLst>
              <a:ext uri="{FF2B5EF4-FFF2-40B4-BE49-F238E27FC236}">
                <a16:creationId xmlns:a16="http://schemas.microsoft.com/office/drawing/2014/main" id="{A1DB3CBA-BC38-4697-95BF-15BACFF5DC81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00088" y="4414838"/>
            <a:ext cx="5610225" cy="4559300"/>
          </a:xfrm>
        </p:spPr>
        <p:txBody>
          <a:bodyPr/>
          <a:lstStyle/>
          <a:p>
            <a:pPr>
              <a:defRPr/>
            </a:pPr>
            <a:r>
              <a:rPr lang="pl-PL" altLang="de-DE" i="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Materiał do gry (scenariusz + profile ról) zostanie rozdany uczestnikom.</a:t>
            </a:r>
          </a:p>
          <a:p>
            <a:pPr>
              <a:defRPr/>
            </a:pPr>
            <a:endParaRPr lang="en-GB" altLang="de-DE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r>
              <a:rPr lang="en-GB" altLang="de-DE" b="1" dirty="0" err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Faza</a:t>
            </a:r>
            <a:r>
              <a:rPr lang="en-GB" altLang="de-DE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GB" altLang="de-DE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czytania</a:t>
            </a:r>
            <a:endParaRPr lang="en-GB" altLang="de-DE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defRPr/>
            </a:pPr>
            <a:endParaRPr lang="en-GB" altLang="de-DE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i="1" dirty="0"/>
              <a:t>Uczestnicy mają około 20 </a:t>
            </a:r>
            <a:r>
              <a:rPr lang="pl-PL" i="1" dirty="0" smtClean="0"/>
              <a:t>minut, </a:t>
            </a:r>
            <a:r>
              <a:rPr lang="pl-PL" i="1" dirty="0"/>
              <a:t>aby przeczytać scenariusz i ich indywidualne profile </a:t>
            </a:r>
            <a:r>
              <a:rPr lang="pl-PL" i="1" dirty="0" smtClean="0"/>
              <a:t>ról.</a:t>
            </a:r>
            <a:r>
              <a:rPr lang="pl-PL" i="1" baseline="0" dirty="0" smtClean="0"/>
              <a:t> W tym czasie </a:t>
            </a:r>
            <a:r>
              <a:rPr lang="pl-PL" i="1" dirty="0" smtClean="0"/>
              <a:t>zapoznają </a:t>
            </a:r>
            <a:r>
              <a:rPr lang="pl-PL" i="1" dirty="0"/>
              <a:t>się </a:t>
            </a:r>
            <a:r>
              <a:rPr lang="pl-PL" i="1" dirty="0" smtClean="0"/>
              <a:t>ze </a:t>
            </a:r>
            <a:r>
              <a:rPr lang="pl-PL" i="1" dirty="0"/>
              <a:t>stronami w grze.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i="1" dirty="0"/>
              <a:t>W tej części należy odpowiedzieć na pytania dotyczące scenariusza lub informacji podanych w profilach ról.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pl-PL" i="1" dirty="0"/>
              <a:t>Podczas czytania powinno odbyć się osobne posiedzenie dla sędziów jako przewodniczących negocjacji (z wyszczególnioną informacją o ich zadaniu jako przewodniczących rozprawy sądowej oraz o tym, że muszą oni ostatecznie podjąć decyzję jednogłośnie).</a:t>
            </a:r>
          </a:p>
          <a:p>
            <a:pPr marL="0" indent="0">
              <a:buFont typeface="Arial" panose="020B0604020202020204" pitchFamily="34" charset="0"/>
              <a:buNone/>
              <a:defRPr/>
            </a:pPr>
            <a:endParaRPr lang="en-GB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Ogólna zasada gry symulacyjnej polega na tym, że prowadzący 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 jak najmniejszym stopniu ingeruje w grę,</a:t>
            </a:r>
            <a:r>
              <a:rPr lang="pl-PL" altLang="de-DE" i="1" baseline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aby </a:t>
            </a: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umożliwić uczestnikom jak najgłębsze wczucie się w 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atmosferę</a:t>
            </a:r>
            <a:r>
              <a:rPr lang="pl-PL" altLang="de-DE" i="1" baseline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sytuacji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 </a:t>
            </a: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Niemniej jednak w razie potrzeby należy zapewnić 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pomoc</a:t>
            </a:r>
            <a:r>
              <a:rPr lang="pl-PL" altLang="de-DE" i="1" baseline="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uczestnikom i uczestniczkom.</a:t>
            </a:r>
            <a:endParaRPr lang="en-GB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endParaRPr lang="pl-PL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Szczególną uwagę należy zwrócić na stworzenie możliwie jak najbardziej oficjalnej atmosfery, aby </a:t>
            </a:r>
            <a:r>
              <a:rPr lang="pl-PL" altLang="de-DE" i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wszyscy poczuli </a:t>
            </a: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się jak podczas rozprawy sądowej.</a:t>
            </a:r>
          </a:p>
          <a:p>
            <a:pPr>
              <a:buFont typeface="Arial" panose="020B0604020202020204" pitchFamily="34" charset="0"/>
              <a:buNone/>
              <a:defRPr/>
            </a:pPr>
            <a:endParaRPr lang="pl-PL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  <a:defRPr/>
            </a:pPr>
            <a:r>
              <a:rPr lang="pl-PL" altLang="de-DE" i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Kolejność prezentacji oskarżenia i zarzutu końcowego jest określona w następnych slajdach.</a:t>
            </a:r>
            <a:endParaRPr lang="en-GB" altLang="de-DE" i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8436" name="Foliennummernplatzhalter 3">
            <a:extLst>
              <a:ext uri="{FF2B5EF4-FFF2-40B4-BE49-F238E27FC236}">
                <a16:creationId xmlns:a16="http://schemas.microsoft.com/office/drawing/2014/main" id="{B811C394-A48E-4C4D-8C36-97F68808CB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004770CF-C4DD-49A8-ABCB-8B3F1D31624F}" type="slidenum">
              <a:rPr lang="de-DE" altLang="de-DE">
                <a:latin typeface="Calibri" panose="020F0502020204030204" pitchFamily="34" charset="0"/>
              </a:rPr>
              <a:pPr/>
              <a:t>6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lienbildplatzhalter 1">
            <a:extLst>
              <a:ext uri="{FF2B5EF4-FFF2-40B4-BE49-F238E27FC236}">
                <a16:creationId xmlns:a16="http://schemas.microsoft.com/office/drawing/2014/main" id="{5F603B6E-6D2F-46D3-9CDA-4C909E052CA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Notizenplatzhalter 2">
            <a:extLst>
              <a:ext uri="{FF2B5EF4-FFF2-40B4-BE49-F238E27FC236}">
                <a16:creationId xmlns:a16="http://schemas.microsoft.com/office/drawing/2014/main" id="{750A2A57-9DD1-4898-B633-C0EDB02345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Wszystkie grupy siedzą przy swoich stołach. Sędziowie przedstawiają swoje oświadczenie wstępne. Następnie Komisja udziela głosu.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Sędziom udostępniane są szablony otwarcia negocjacji w ich profilach ról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 (materiały pomocnicze).</a:t>
            </a:r>
            <a:endParaRPr lang="en-GB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0484" name="Foliennummernplatzhalter 3">
            <a:extLst>
              <a:ext uri="{FF2B5EF4-FFF2-40B4-BE49-F238E27FC236}">
                <a16:creationId xmlns:a16="http://schemas.microsoft.com/office/drawing/2014/main" id="{FFC60FE4-CD6F-4165-9F50-1A91511C641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4EF8EC76-2483-41F5-BD88-3839A3A03B9E}" type="slidenum">
              <a:rPr lang="de-DE" altLang="de-DE">
                <a:latin typeface="Calibri" panose="020F0502020204030204" pitchFamily="34" charset="0"/>
              </a:rPr>
              <a:pPr/>
              <a:t>7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lienbildplatzhalter 1">
            <a:extLst>
              <a:ext uri="{FF2B5EF4-FFF2-40B4-BE49-F238E27FC236}">
                <a16:creationId xmlns:a16="http://schemas.microsoft.com/office/drawing/2014/main" id="{A6AFA374-A633-4069-A1BB-F180A5A033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Notizenplatzhalter 2">
            <a:extLst>
              <a:ext uri="{FF2B5EF4-FFF2-40B4-BE49-F238E27FC236}">
                <a16:creationId xmlns:a16="http://schemas.microsoft.com/office/drawing/2014/main" id="{D18DE10D-B54E-43F7-B7ED-7497728651F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Komisja przedstawia oskarżenie.</a:t>
            </a: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Przedstawiciele Komisji otrzymują szablon wyjaśniający zarzuty w ich profilach ról </a:t>
            </a:r>
            <a:r>
              <a:rPr lang="pl-PL" altLang="de-DE" i="1" dirty="0" smtClean="0">
                <a:latin typeface="Verdana" panose="020B0604030504040204" pitchFamily="34" charset="0"/>
                <a:ea typeface="ＭＳ Ｐゴシック" panose="020B0600070205080204" pitchFamily="34" charset="-128"/>
              </a:rPr>
              <a:t>(materiały pomocnicze).</a:t>
            </a:r>
            <a:endParaRPr lang="pl-PL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.</a:t>
            </a:r>
            <a:endParaRPr lang="de-DE" altLang="de-DE" dirty="0">
              <a:ea typeface="ＭＳ Ｐゴシック" panose="020B0600070205080204" pitchFamily="34" charset="-128"/>
            </a:endParaRPr>
          </a:p>
        </p:txBody>
      </p:sp>
      <p:sp>
        <p:nvSpPr>
          <p:cNvPr id="22532" name="Foliennummernplatzhalter 3">
            <a:extLst>
              <a:ext uri="{FF2B5EF4-FFF2-40B4-BE49-F238E27FC236}">
                <a16:creationId xmlns:a16="http://schemas.microsoft.com/office/drawing/2014/main" id="{85069DD3-87F7-41F2-95D9-42FBE75C5B6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CA80485D-FD2A-4D74-B8CB-402C562989F6}" type="slidenum">
              <a:rPr lang="de-DE" altLang="de-DE">
                <a:latin typeface="Calibri" panose="020F0502020204030204" pitchFamily="34" charset="0"/>
              </a:rPr>
              <a:pPr/>
              <a:t>8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lienbildplatzhalter 1">
            <a:extLst>
              <a:ext uri="{FF2B5EF4-FFF2-40B4-BE49-F238E27FC236}">
                <a16:creationId xmlns:a16="http://schemas.microsoft.com/office/drawing/2014/main" id="{A57CE46B-1B56-467E-8223-7355BA0E6F9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izenplatzhalter 2">
            <a:extLst>
              <a:ext uri="{FF2B5EF4-FFF2-40B4-BE49-F238E27FC236}">
                <a16:creationId xmlns:a16="http://schemas.microsoft.com/office/drawing/2014/main" id="{68ABFA82-69FE-47DA-808E-0BCC2DBA834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pl-PL" altLang="de-DE" i="1" dirty="0">
                <a:latin typeface="Verdana" panose="020B0604030504040204" pitchFamily="34" charset="0"/>
                <a:ea typeface="ＭＳ Ｐゴシック" panose="020B0600070205080204" pitchFamily="34" charset="-128"/>
              </a:rPr>
              <a:t>Sędziowie muszą udzielić głosu każdemu uczestnikowi, aby przedstawił swoje oświadczenie wstępne w powyższej kolejności.</a:t>
            </a:r>
            <a:endParaRPr lang="de-DE" altLang="de-DE" i="1" dirty="0">
              <a:latin typeface="Verdana" panose="020B060403050404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4580" name="Foliennummernplatzhalter 3">
            <a:extLst>
              <a:ext uri="{FF2B5EF4-FFF2-40B4-BE49-F238E27FC236}">
                <a16:creationId xmlns:a16="http://schemas.microsoft.com/office/drawing/2014/main" id="{3F7AD9D4-1B40-408D-B392-D46B342B2D5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E1CBC4B6-949C-48D0-898A-A6C4C8DABB73}" type="slidenum">
              <a:rPr lang="de-DE" altLang="de-DE">
                <a:latin typeface="Calibri" panose="020F0502020204030204" pitchFamily="34" charset="0"/>
              </a:rPr>
              <a:pPr/>
              <a:t>9</a:t>
            </a:fld>
            <a:endParaRPr lang="de-DE" altLang="de-DE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B5FAA68-573E-4164-BDF5-2120CE4494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53F47-B788-45E4-A79D-13536BC390C0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DD15DC8-7B40-4363-B1F5-BC4DAD111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81C32E31-B466-49B7-B64F-EEB95900B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D7ED5-083E-45F0-A851-B5DBE248B462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17007635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9787636-B6C4-4CA9-8991-C1398D8BA8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4CA02-5E90-4C1B-9C2A-89AB132A2F18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73BFBA-1893-4FEF-B18C-E59B7A0D6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D6A085A-F454-49AE-A12D-B75D566B4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32EA3-6161-455A-A0F8-50BC8CAF3D53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1308258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861B5D2-BB5C-4C05-B1ED-A7F1C55F3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D32BA-A779-428F-9F8A-74865C827329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81906A4-FEC1-48AA-9A92-62F25087F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76BB267-E2A9-4A3C-BDD4-CFC0067B18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27B4B-13DD-45BA-8FFB-0115AE3DBD04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36441350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F3DC31-F664-4015-BA73-F3D7E672C7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27BDDE7-7528-4CB8-82F2-FD0D4DC6F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5A80C12-7BD3-4944-AB5A-A4A07779C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1577F-8BBA-4A85-AE78-3D48550EC752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672384560"/>
      </p:ext>
    </p:extLst>
  </p:cSld>
  <p:clrMapOvr>
    <a:masterClrMapping/>
  </p:clrMapOvr>
  <p:transition spd="slow" advClick="0" advTm="20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AF2F766-31FB-46E8-8EFE-C145443549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305D25A-E41D-44C3-8244-1430AB579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A77423-DDA6-4F6E-A3EE-E04B473D0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65ED0-27BE-4AFF-A2FB-D9B235B5E0CE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506927455"/>
      </p:ext>
    </p:extLst>
  </p:cSld>
  <p:clrMapOvr>
    <a:masterClrMapping/>
  </p:clrMapOvr>
  <p:transition spd="slow" advClick="0" advTm="20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78C57E0-FFEB-4F73-9AFB-A669AD2271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FFF338A1-7490-4A88-84FF-C71348AD4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E388566-719D-4E0B-B801-DA0FB27F0B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9EE600-BFE9-4E06-9C6E-C40FDF7BD39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215757221"/>
      </p:ext>
    </p:extLst>
  </p:cSld>
  <p:clrMapOvr>
    <a:masterClrMapping/>
  </p:clrMapOvr>
  <p:transition spd="slow" advClick="0" advTm="2000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DD61F01F-B548-475F-A00F-669A1D8A6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1FDA8D7F-4F41-4FBA-BAD8-3597758E8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C7EE364D-3CA8-4959-8711-4938C0151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06CAC-A925-4268-BDB6-5EBE40008CF6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630949015"/>
      </p:ext>
    </p:extLst>
  </p:cSld>
  <p:clrMapOvr>
    <a:masterClrMapping/>
  </p:clrMapOvr>
  <p:transition spd="slow" advClick="0" advTm="2000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EE72021F-E01C-425D-B274-540A4EE52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44344477-BB19-482F-BEFB-3A1BA773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098690F2-37BA-4BE7-8076-BBF94BF15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2A331-41C6-4A49-B6BB-E8EF07F8ACAA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82199160"/>
      </p:ext>
    </p:extLst>
  </p:cSld>
  <p:clrMapOvr>
    <a:masterClrMapping/>
  </p:clrMapOvr>
  <p:transition spd="slow" advClick="0" advTm="2000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7092B815-50B1-4601-80D3-9BF9AE7F35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D9B7D5DB-F4EB-44C1-B54E-CB437F543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6B5D7B57-3B84-4A4A-AF84-FC71757CE4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2AFFC-6E7E-406B-9559-2DF6BAA257D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92568096"/>
      </p:ext>
    </p:extLst>
  </p:cSld>
  <p:clrMapOvr>
    <a:masterClrMapping/>
  </p:clrMapOvr>
  <p:transition spd="slow" advClick="0" advTm="2000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98A58271-1295-4EE1-9EFF-8BD5297B7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ED1EE3F1-938E-4110-BE97-97B9597B5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BA404936-329F-4BCA-A1F6-68960AB8A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5C1B9-86BA-46C6-8C69-063B9B7A5741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205734636"/>
      </p:ext>
    </p:extLst>
  </p:cSld>
  <p:clrMapOvr>
    <a:masterClrMapping/>
  </p:clrMapOvr>
  <p:transition spd="slow" advClick="0" advTm="2000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29B226DC-BD34-4DD0-BE97-A353992271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21BF12D3-CF6D-415D-8D72-3E96E9058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E7828A8D-74C3-414D-859C-9EF694B1A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0B12A-D1C2-4708-967F-9A50491D81EF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843215423"/>
      </p:ext>
    </p:extLst>
  </p:cSld>
  <p:clrMapOvr>
    <a:masterClrMapping/>
  </p:clrMapOvr>
  <p:transition spd="slow" advClick="0" advTm="20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564F47A9-23C4-4C50-8FC7-27C7B4893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33E18F-8348-4665-AFF2-04BD52B8586A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772F947-6945-47C8-B367-D62E74036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CA0FA0A-9E7C-47AE-875C-44181479F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CE6A4-7994-4DA9-A4E3-CB9416A2C60C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15414357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3054BBB2-9199-4840-B9F2-F8D1BD0AA6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5D337531-C08E-4E3D-9E2B-256513DD3A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84232AF7-6D26-413C-9CCE-2B3AD07CA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F30518-6329-4137-960D-5BB272BEA19D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966617373"/>
      </p:ext>
    </p:extLst>
  </p:cSld>
  <p:clrMapOvr>
    <a:masterClrMapping/>
  </p:clrMapOvr>
  <p:transition spd="slow" advClick="0" advTm="2000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CD0CC2A-80FE-451C-A083-270498808D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18442C8-9F81-4455-9F01-C2C79315A9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A83578-C56E-4DD9-A91F-B84C594EF9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27AB1-C848-4A0F-912A-A1B0C7C8A77A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408283985"/>
      </p:ext>
    </p:extLst>
  </p:cSld>
  <p:clrMapOvr>
    <a:masterClrMapping/>
  </p:clrMapOvr>
  <p:transition spd="slow" advClick="0" advTm="2000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1A81D25-D1DC-4072-A040-0E98049D6A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25BAF8-28D6-4A58-81E1-388854906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79BDF73-E17F-40DA-806D-B0D901E5F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6D2A0-EC41-4B7B-93D5-5D3D52B59269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155037942"/>
      </p:ext>
    </p:extLst>
  </p:cSld>
  <p:clrMapOvr>
    <a:masterClrMapping/>
  </p:clrMapOvr>
  <p:transition spd="slow" advClick="0" advTm="2000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10">
            <a:extLst>
              <a:ext uri="{FF2B5EF4-FFF2-40B4-BE49-F238E27FC236}">
                <a16:creationId xmlns:a16="http://schemas.microsoft.com/office/drawing/2014/main" id="{5B94E93A-0606-4C7E-97D4-66E89578AD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214313"/>
            <a:ext cx="2214562" cy="40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55576" y="2780928"/>
            <a:ext cx="4824536" cy="720080"/>
          </a:xfrm>
        </p:spPr>
        <p:txBody>
          <a:bodyPr>
            <a:noAutofit/>
          </a:bodyPr>
          <a:lstStyle>
            <a:lvl1pPr algn="l">
              <a:defRPr sz="480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55576" y="2348880"/>
            <a:ext cx="4536504" cy="644872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dirty="0"/>
              <a:t>Master-Untertitelformat bearbeiten</a:t>
            </a:r>
          </a:p>
        </p:txBody>
      </p:sp>
      <p:sp>
        <p:nvSpPr>
          <p:cNvPr id="21" name="Textplatzhalter 20"/>
          <p:cNvSpPr>
            <a:spLocks noGrp="1"/>
          </p:cNvSpPr>
          <p:nvPr>
            <p:ph type="body" sz="quarter" idx="11"/>
          </p:nvPr>
        </p:nvSpPr>
        <p:spPr>
          <a:xfrm>
            <a:off x="6228184" y="5805264"/>
            <a:ext cx="2520280" cy="576064"/>
          </a:xfrm>
        </p:spPr>
        <p:txBody>
          <a:bodyPr>
            <a:noAutofit/>
          </a:bodyPr>
          <a:lstStyle>
            <a:lvl1pPr marL="0" indent="0">
              <a:buNone/>
              <a:defRPr sz="1800" baseline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875212963"/>
      </p:ext>
    </p:extLst>
  </p:cSld>
  <p:clrMapOvr>
    <a:masterClrMapping/>
  </p:clrMapOvr>
  <p:transition spd="slow" advClick="0" advTm="2000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zwei bilder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BA87470F-8734-4590-810D-163DC8F2F4A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15063"/>
            <a:ext cx="1785938" cy="65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Bild 10">
            <a:extLst>
              <a:ext uri="{FF2B5EF4-FFF2-40B4-BE49-F238E27FC236}">
                <a16:creationId xmlns:a16="http://schemas.microsoft.com/office/drawing/2014/main" id="{C12566DD-11FA-4EBA-9CA0-5AC8A1DD1B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14313"/>
            <a:ext cx="2058987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 algn="l">
              <a:defRPr sz="2800" b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0"/>
          </p:nvPr>
        </p:nvSpPr>
        <p:spPr>
          <a:xfrm>
            <a:off x="467544" y="1628775"/>
            <a:ext cx="5400675" cy="4752975"/>
          </a:xfrm>
        </p:spPr>
        <p:txBody>
          <a:bodyPr/>
          <a:lstStyle>
            <a:lvl1pPr marL="0" indent="0">
              <a:buNone/>
              <a:defRPr sz="2000" b="1" u="none"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>
              <a:defRPr sz="2000"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</p:txBody>
      </p:sp>
      <p:sp>
        <p:nvSpPr>
          <p:cNvPr id="12" name="Bildplatzhalter 11"/>
          <p:cNvSpPr>
            <a:spLocks noGrp="1"/>
          </p:cNvSpPr>
          <p:nvPr>
            <p:ph type="pic" sz="quarter" idx="11"/>
          </p:nvPr>
        </p:nvSpPr>
        <p:spPr>
          <a:xfrm>
            <a:off x="5940425" y="1628775"/>
            <a:ext cx="2735263" cy="2160265"/>
          </a:xfrm>
        </p:spPr>
        <p:txBody>
          <a:bodyPr rtlCol="0">
            <a:normAutofit/>
          </a:bodyPr>
          <a:lstStyle/>
          <a:p>
            <a:pPr lvl="0"/>
            <a:r>
              <a:rPr lang="de-DE" noProof="0"/>
              <a:t>Bild auf Platzhalter ziehen oder durch Klicken auf Symbol hinzufügen</a:t>
            </a:r>
          </a:p>
        </p:txBody>
      </p:sp>
      <p:sp>
        <p:nvSpPr>
          <p:cNvPr id="5" name="Bildplatzhalter 11"/>
          <p:cNvSpPr>
            <a:spLocks noGrp="1"/>
          </p:cNvSpPr>
          <p:nvPr>
            <p:ph type="pic" sz="quarter" idx="12"/>
          </p:nvPr>
        </p:nvSpPr>
        <p:spPr>
          <a:xfrm>
            <a:off x="5940152" y="3933056"/>
            <a:ext cx="2735263" cy="2448272"/>
          </a:xfrm>
        </p:spPr>
        <p:txBody>
          <a:bodyPr rtlCol="0">
            <a:normAutofit/>
          </a:bodyPr>
          <a:lstStyle/>
          <a:p>
            <a:pPr lvl="0"/>
            <a:r>
              <a:rPr lang="de-DE" noProof="0"/>
              <a:t>Bild auf Platzhalter ziehen oder durch Klicken auf Symbol hinzufügen</a:t>
            </a:r>
          </a:p>
        </p:txBody>
      </p:sp>
    </p:spTree>
    <p:extLst>
      <p:ext uri="{BB962C8B-B14F-4D97-AF65-F5344CB8AC3E}">
        <p14:creationId xmlns:p14="http://schemas.microsoft.com/office/powerpoint/2010/main" val="610557583"/>
      </p:ext>
    </p:extLst>
  </p:cSld>
  <p:clrMapOvr>
    <a:masterClrMapping/>
  </p:clrMapOvr>
  <p:transition spd="slow" advClick="0" advTm="20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807709B-7AB3-4D84-90D1-6E197C1E86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AB22DF-944B-4FC2-81EA-2EC1ADAD82B9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552CB9-C79F-4BA1-96BF-72994457A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5420783-D0D7-4274-9728-FAF593600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81BAA5-6077-4AD6-9B25-A3BB28AEDC73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20284935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7EF0CAB8-78E8-4DDB-8B04-A4D54418A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4B2CE-481E-4318-B01F-449EC94F9758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9048F7C0-A611-4EA8-8100-57D739197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AC99BCB6-DCA5-4FBE-BD28-0C705E0A1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0E131-5EB0-4C1F-B050-A672639EE3FD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2018596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DCD8EF57-8667-4D07-9D07-DF362142C0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8E922-9CF3-438A-8DFC-F326F06D4874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8" name="Fußzeilenplatzhalter 4">
            <a:extLst>
              <a:ext uri="{FF2B5EF4-FFF2-40B4-BE49-F238E27FC236}">
                <a16:creationId xmlns:a16="http://schemas.microsoft.com/office/drawing/2014/main" id="{52835737-B017-4C32-9141-79107774B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3C24F1AF-7EFD-4591-B3EE-E1B382000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CE930-1AEE-4EE9-B622-A1BCB3D6258D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25881020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Datumsplatzhalter 3">
            <a:extLst>
              <a:ext uri="{FF2B5EF4-FFF2-40B4-BE49-F238E27FC236}">
                <a16:creationId xmlns:a16="http://schemas.microsoft.com/office/drawing/2014/main" id="{41BF911C-6129-427C-A22E-B6B41AA138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A791D3-A533-431D-90C5-93E1B6EEB7E1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78151255-F437-43AB-945B-320D33E28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5F28B95-3DB5-4581-9734-37BA7329F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A8769F-159C-4C24-8330-C2D2A4396A5C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2437082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3">
            <a:extLst>
              <a:ext uri="{FF2B5EF4-FFF2-40B4-BE49-F238E27FC236}">
                <a16:creationId xmlns:a16="http://schemas.microsoft.com/office/drawing/2014/main" id="{EE31B6DD-7DC6-4514-B9AD-F0C1B0942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0C9C-9DDC-43A2-8151-1B082128B3DF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3" name="Fußzeilenplatzhalter 4">
            <a:extLst>
              <a:ext uri="{FF2B5EF4-FFF2-40B4-BE49-F238E27FC236}">
                <a16:creationId xmlns:a16="http://schemas.microsoft.com/office/drawing/2014/main" id="{BF5EC5CC-D151-4E79-8933-6A2015563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AE5CFADC-E7EB-42F4-ABC1-9E6334074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50261-6E85-4673-B4EC-15F347DAEE20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1532258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GB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AF39B5A0-63E8-4C4B-9487-17112C86D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5CC921-69DE-49EE-B771-399DEBE54934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5702FE7-CE6A-4276-9DFB-8F8FD9E00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2B1BEBB1-4F86-483C-932E-908DC9FD8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FF1000-38B1-48C9-973D-D06CE6A0BA41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4801441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  <a:endParaRPr lang="en-GB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3FE67A4A-3711-4379-BF33-3758C9E78B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E2D95-C8BB-4D7C-BAFE-6E90432B8277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6" name="Fußzeilenplatzhalter 4">
            <a:extLst>
              <a:ext uri="{FF2B5EF4-FFF2-40B4-BE49-F238E27FC236}">
                <a16:creationId xmlns:a16="http://schemas.microsoft.com/office/drawing/2014/main" id="{4BEDCE9E-A448-46F2-9007-BE6967968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Foliennummernplatzhalter 5">
            <a:extLst>
              <a:ext uri="{FF2B5EF4-FFF2-40B4-BE49-F238E27FC236}">
                <a16:creationId xmlns:a16="http://schemas.microsoft.com/office/drawing/2014/main" id="{F04D547F-4A7A-4FB3-8F93-2BA17514E0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15EF5-00E3-4FC5-A67F-EE156085E271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</p:spTree>
    <p:extLst>
      <p:ext uri="{BB962C8B-B14F-4D97-AF65-F5344CB8AC3E}">
        <p14:creationId xmlns:p14="http://schemas.microsoft.com/office/powerpoint/2010/main" val="3067933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elplatzhalter 1">
            <a:extLst>
              <a:ext uri="{FF2B5EF4-FFF2-40B4-BE49-F238E27FC236}">
                <a16:creationId xmlns:a16="http://schemas.microsoft.com/office/drawing/2014/main" id="{318E9A8B-6850-4BB9-A4A4-763764C905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Mastertitelformat bearbeiten</a:t>
            </a:r>
            <a:endParaRPr lang="en-GB" altLang="en-US"/>
          </a:p>
        </p:txBody>
      </p:sp>
      <p:sp>
        <p:nvSpPr>
          <p:cNvPr id="1027" name="Textplatzhalter 2">
            <a:extLst>
              <a:ext uri="{FF2B5EF4-FFF2-40B4-BE49-F238E27FC236}">
                <a16:creationId xmlns:a16="http://schemas.microsoft.com/office/drawing/2014/main" id="{AE0F6190-C7E7-4FEF-B242-7E82C4473C3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en-US"/>
              <a:t>Mastertextformat bearbeiten</a:t>
            </a:r>
          </a:p>
          <a:p>
            <a:pPr lvl="1"/>
            <a:r>
              <a:rPr lang="de-DE" altLang="en-US"/>
              <a:t>Zweite Ebene</a:t>
            </a:r>
          </a:p>
          <a:p>
            <a:pPr lvl="2"/>
            <a:r>
              <a:rPr lang="de-DE" altLang="en-US"/>
              <a:t>Dritte Ebene</a:t>
            </a:r>
          </a:p>
          <a:p>
            <a:pPr lvl="3"/>
            <a:r>
              <a:rPr lang="de-DE" altLang="en-US"/>
              <a:t>Vierte Ebene</a:t>
            </a:r>
          </a:p>
          <a:p>
            <a:pPr lvl="4"/>
            <a:r>
              <a:rPr lang="de-DE" altLang="en-US"/>
              <a:t>Fünfte Ebene</a:t>
            </a:r>
            <a:endParaRPr lang="en-GB" altLang="en-US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CCCBE9F-5E48-4713-A3BB-098110AFA5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49D8A3B-91E2-4E29-9893-B12299E487F2}" type="datetimeFigureOut">
              <a:rPr lang="en-GB"/>
              <a:pPr>
                <a:defRPr/>
              </a:pPr>
              <a:t>11/06/2020</a:t>
            </a:fld>
            <a:endParaRPr lang="en-GB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0BD4953-F6EC-437C-9307-860FE01C73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914478D-1739-450E-854A-FFBEA25B56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ABE6229-32BE-4658-B2A9-7AD3F9403EF3}" type="slidenum">
              <a:rPr lang="en-GB" altLang="pl-PL"/>
              <a:pPr>
                <a:defRPr/>
              </a:pPr>
              <a:t>‹#›</a:t>
            </a:fld>
            <a:endParaRPr lang="en-GB" altLang="pl-PL"/>
          </a:p>
        </p:txBody>
      </p:sp>
      <p:pic>
        <p:nvPicPr>
          <p:cNvPr id="1031" name="Grafik 9">
            <a:extLst>
              <a:ext uri="{FF2B5EF4-FFF2-40B4-BE49-F238E27FC236}">
                <a16:creationId xmlns:a16="http://schemas.microsoft.com/office/drawing/2014/main" id="{10D46C39-9315-426A-A3F0-D78D04DD005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0" y="0"/>
            <a:ext cx="1746250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Grafik 11">
            <a:extLst>
              <a:ext uri="{FF2B5EF4-FFF2-40B4-BE49-F238E27FC236}">
                <a16:creationId xmlns:a16="http://schemas.microsoft.com/office/drawing/2014/main" id="{AF68D023-D6A2-4672-89B7-DF596302DB7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70563"/>
            <a:ext cx="1590675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Grafik 15">
            <a:extLst>
              <a:ext uri="{FF2B5EF4-FFF2-40B4-BE49-F238E27FC236}">
                <a16:creationId xmlns:a16="http://schemas.microsoft.com/office/drawing/2014/main" id="{0C6ED3E9-0279-4573-9F53-DB9755006D3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5425" y="1027113"/>
            <a:ext cx="1257300" cy="179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365" r:id="rId1"/>
    <p:sldLayoutId id="2147484366" r:id="rId2"/>
    <p:sldLayoutId id="2147484367" r:id="rId3"/>
    <p:sldLayoutId id="2147484368" r:id="rId4"/>
    <p:sldLayoutId id="2147484369" r:id="rId5"/>
    <p:sldLayoutId id="2147484370" r:id="rId6"/>
    <p:sldLayoutId id="2147484371" r:id="rId7"/>
    <p:sldLayoutId id="2147484372" r:id="rId8"/>
    <p:sldLayoutId id="2147484373" r:id="rId9"/>
    <p:sldLayoutId id="2147484374" r:id="rId10"/>
    <p:sldLayoutId id="214748437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platzhalter 1">
            <a:extLst>
              <a:ext uri="{FF2B5EF4-FFF2-40B4-BE49-F238E27FC236}">
                <a16:creationId xmlns:a16="http://schemas.microsoft.com/office/drawing/2014/main" id="{B9111555-3D05-439D-966B-20CAC4F1461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Mastertitelformat bearbeiten</a:t>
            </a:r>
          </a:p>
        </p:txBody>
      </p:sp>
      <p:sp>
        <p:nvSpPr>
          <p:cNvPr id="2051" name="Textplatzhalter 2">
            <a:extLst>
              <a:ext uri="{FF2B5EF4-FFF2-40B4-BE49-F238E27FC236}">
                <a16:creationId xmlns:a16="http://schemas.microsoft.com/office/drawing/2014/main" id="{5B62F227-C926-430B-903C-489DDA3F43D6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/>
              <a:t>Mastertextformat bearbeiten</a:t>
            </a:r>
          </a:p>
          <a:p>
            <a:pPr lvl="1"/>
            <a:r>
              <a:rPr lang="de-DE" altLang="de-DE"/>
              <a:t>Zweite Ebene</a:t>
            </a:r>
          </a:p>
          <a:p>
            <a:pPr lvl="2"/>
            <a:r>
              <a:rPr lang="de-DE" altLang="de-DE"/>
              <a:t>Dritte Ebene</a:t>
            </a:r>
          </a:p>
          <a:p>
            <a:pPr lvl="3"/>
            <a:r>
              <a:rPr lang="de-DE" altLang="de-DE"/>
              <a:t>Vierte Ebene</a:t>
            </a:r>
          </a:p>
          <a:p>
            <a:pPr lvl="4"/>
            <a:r>
              <a:rPr lang="de-DE" alt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2E2148E1-D96E-4192-8D92-5EA67FFD2F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C5A6B54-BDE8-4A54-98C0-2C5147278C9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159B9D0-0E4D-404B-AF55-6926D19A0F8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DD496A1-739F-4F0A-9448-A10DB041E820}" type="slidenum">
              <a:rPr lang="de-DE" altLang="de-DE"/>
              <a:pPr>
                <a:defRPr/>
              </a:pPr>
              <a:t>‹#›</a:t>
            </a:fld>
            <a:endParaRPr lang="de-DE" alt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6" r:id="rId1"/>
    <p:sldLayoutId id="2147484377" r:id="rId2"/>
    <p:sldLayoutId id="2147484378" r:id="rId3"/>
    <p:sldLayoutId id="2147484379" r:id="rId4"/>
    <p:sldLayoutId id="2147484380" r:id="rId5"/>
    <p:sldLayoutId id="2147484381" r:id="rId6"/>
    <p:sldLayoutId id="2147484382" r:id="rId7"/>
    <p:sldLayoutId id="2147484383" r:id="rId8"/>
    <p:sldLayoutId id="2147484384" r:id="rId9"/>
    <p:sldLayoutId id="2147484385" r:id="rId10"/>
    <p:sldLayoutId id="2147484386" r:id="rId11"/>
    <p:sldLayoutId id="2147484387" r:id="rId12"/>
    <p:sldLayoutId id="2147484388" r:id="rId13"/>
  </p:sldLayoutIdLst>
  <p:transition spd="slow" advClick="0" advTm="20000"/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Untertitel 2">
            <a:extLst>
              <a:ext uri="{FF2B5EF4-FFF2-40B4-BE49-F238E27FC236}">
                <a16:creationId xmlns:a16="http://schemas.microsoft.com/office/drawing/2014/main" id="{CE88D172-A438-49A4-AE53-E7BCBDE3B20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23950" y="2705100"/>
            <a:ext cx="6896100" cy="205740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pl-PL" alt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a Europa</a:t>
            </a:r>
          </a:p>
          <a:p>
            <a:pPr eaLnBrk="1" hangingPunct="1">
              <a:lnSpc>
                <a:spcPct val="100000"/>
              </a:lnSpc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KONFLIKT W UNII INOTYKAŃSKIEJ 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Inhaltsplatzhalter 8">
            <a:extLst>
              <a:ext uri="{FF2B5EF4-FFF2-40B4-BE49-F238E27FC236}">
                <a16:creationId xmlns:a16="http://schemas.microsoft.com/office/drawing/2014/main" id="{E85BDDBE-0953-400C-802E-20FDBAAB79F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409700"/>
            <a:ext cx="7886700" cy="4351338"/>
          </a:xfrm>
        </p:spPr>
        <p:txBody>
          <a:bodyPr anchor="ctr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pl-PL" altLang="en-US" spc="12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OTWARTA DYSKUSJA</a:t>
            </a:r>
            <a:endParaRPr lang="de-DE" altLang="en-US" spc="12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POMIĘDZY WSZYSTKIMI UCZESTNIKAMI PROWADZONA PRZEZ SĘDZIÓW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Inhaltsplatzhalter 8">
            <a:extLst>
              <a:ext uri="{FF2B5EF4-FFF2-40B4-BE49-F238E27FC236}">
                <a16:creationId xmlns:a16="http://schemas.microsoft.com/office/drawing/2014/main" id="{C86E937E-0DC6-4E1B-9D47-16F442ED2C69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457325"/>
            <a:ext cx="7886700" cy="4351338"/>
          </a:xfrm>
        </p:spPr>
        <p:txBody>
          <a:bodyPr anchor="ctr"/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l-PL" altLang="en-US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ROZMOWY NIEFORMALNE</a:t>
            </a:r>
            <a:endParaRPr lang="de-DE" altLang="en-US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POMIĘDZY WSZYSTKIMI</a:t>
            </a:r>
          </a:p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UCZESTNIKAMI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Inhaltsplatzhalter 8">
            <a:extLst>
              <a:ext uri="{FF2B5EF4-FFF2-40B4-BE49-F238E27FC236}">
                <a16:creationId xmlns:a16="http://schemas.microsoft.com/office/drawing/2014/main" id="{19C37889-A0F0-4B8B-8202-1BE4DDB5B40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916838"/>
            <a:ext cx="7886700" cy="4351337"/>
          </a:xfrm>
        </p:spPr>
        <p:txBody>
          <a:bodyPr anchor="ctr"/>
          <a:lstStyle/>
          <a:p>
            <a:pPr marL="0" indent="0" algn="ctr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pl-PL" altLang="en-US" spc="12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ZARZUT KOŃCOWY</a:t>
            </a:r>
            <a:endParaRPr lang="de-DE" altLang="en-US" spc="12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GB" altLang="en-US" sz="2000" b="1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FANTOLIUM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CZYTELNICY MAGAZYNU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RADYKALNY EKOLOG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 </a:t>
            </a:r>
            <a:r>
              <a:rPr lang="en-GB" altLang="en-US" sz="2000" b="1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KOLBADIA</a:t>
            </a:r>
          </a:p>
          <a:p>
            <a:pPr marL="285750" indent="-285750" algn="ctr" eaLnBrk="1" hangingPunct="1">
              <a:lnSpc>
                <a:spcPct val="190000"/>
              </a:lnSpc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REPORTERZY WOLNOŚCI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GB" altLang="en-US" sz="2000" b="1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TRABADOR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GB" altLang="en-US" sz="2000" b="1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MARTONIA</a:t>
            </a:r>
          </a:p>
          <a:p>
            <a:pPr algn="ctr" eaLnBrk="1" hangingPunct="1">
              <a:lnSpc>
                <a:spcPct val="150000"/>
              </a:lnSpc>
              <a:defRPr/>
            </a:pPr>
            <a:r>
              <a:rPr lang="en-GB" altLang="en-US" sz="2000" b="1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SUAVIA</a:t>
            </a:r>
          </a:p>
          <a:p>
            <a:pPr algn="ctr" eaLnBrk="1" hangingPunct="1">
              <a:defRPr/>
            </a:pPr>
            <a:endParaRPr lang="en-GB" altLang="en-US" sz="2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Inhaltsplatzhalter 8">
            <a:extLst>
              <a:ext uri="{FF2B5EF4-FFF2-40B4-BE49-F238E27FC236}">
                <a16:creationId xmlns:a16="http://schemas.microsoft.com/office/drawing/2014/main" id="{AE7F9EE9-C06D-40A8-A2D0-19B1159BE5A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252538"/>
            <a:ext cx="7886700" cy="4351337"/>
          </a:xfrm>
        </p:spPr>
        <p:txBody>
          <a:bodyPr anchor="ctr"/>
          <a:lstStyle/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pl-PL" altLang="en-US" spc="12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OGŁOSZENIE WYROKU</a:t>
            </a:r>
            <a:endParaRPr lang="de-DE" altLang="en-US" spc="12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indent="0" algn="ctr" eaLnBrk="1" hangingPunct="1">
              <a:buFont typeface="Arial" panose="020B0604020202020204" pitchFamily="34" charset="0"/>
              <a:buNone/>
              <a:defRPr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INOTYKAŃSKI TRYBUNAŁ SPRAWIEDLIWOŚCI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11746E90-663E-405E-A750-C978A427C163}"/>
              </a:ext>
            </a:extLst>
          </p:cNvPr>
          <p:cNvSpPr txBox="1"/>
          <p:nvPr/>
        </p:nvSpPr>
        <p:spPr>
          <a:xfrm>
            <a:off x="645340" y="2649255"/>
            <a:ext cx="8078788" cy="263149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pl-PL" altLang="en-US" sz="2800" b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Wyjdź </a:t>
            </a:r>
            <a:r>
              <a:rPr lang="pl-PL" altLang="en-US" sz="2800" b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z</a:t>
            </a:r>
            <a:r>
              <a:rPr lang="de-DE" altLang="en-US" sz="2800" b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altLang="en-US" sz="2800" b="1" dirty="0" err="1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rol</a:t>
            </a:r>
            <a:r>
              <a:rPr lang="pl-PL" altLang="en-US" sz="2800" b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</a:t>
            </a:r>
            <a:r>
              <a:rPr lang="de-DE" altLang="en-US" sz="2800" b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!</a:t>
            </a:r>
          </a:p>
          <a:p>
            <a:pPr algn="ctr">
              <a:spcBef>
                <a:spcPts val="1200"/>
              </a:spcBef>
              <a:defRPr/>
            </a:pPr>
            <a:r>
              <a:rPr lang="pl-PL" sz="2200" dirty="0">
                <a:solidFill>
                  <a:schemeClr val="tx2"/>
                </a:solidFill>
                <a:latin typeface="Calibri" panose="020F0502020204030204" pitchFamily="34" charset="0"/>
              </a:rPr>
              <a:t>			</a:t>
            </a:r>
            <a:r>
              <a:rPr lang="pl-PL" sz="2800" b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Jak się </a:t>
            </a:r>
            <a:r>
              <a:rPr lang="pl-PL" sz="2800" b="1" dirty="0" smtClean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czułeś/ czułaś </a:t>
            </a:r>
            <a:r>
              <a:rPr lang="pl-PL" sz="2800" b="1" dirty="0">
                <a:solidFill>
                  <a:schemeClr val="tx2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podczas gry?</a:t>
            </a:r>
            <a:endParaRPr lang="de-DE" sz="2800" b="1" dirty="0">
              <a:solidFill>
                <a:schemeClr val="tx2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05B47AE7-1BEA-4A3E-9321-9546C19106D3}"/>
              </a:ext>
            </a:extLst>
          </p:cNvPr>
          <p:cNvSpPr/>
          <p:nvPr/>
        </p:nvSpPr>
        <p:spPr>
          <a:xfrm>
            <a:off x="539750" y="-100013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  <a:latin typeface="Verdana" panose="020B0604030504040204" pitchFamily="34" charset="0"/>
              </a:rPr>
              <a:t>DYSKUSJA</a:t>
            </a:r>
            <a:endParaRPr lang="en-GB" sz="2200" dirty="0">
              <a:solidFill>
                <a:srgbClr val="E9808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BB3F4466-85A6-463E-8ACE-CF300486EA63}"/>
              </a:ext>
            </a:extLst>
          </p:cNvPr>
          <p:cNvSpPr txBox="1"/>
          <p:nvPr/>
        </p:nvSpPr>
        <p:spPr>
          <a:xfrm>
            <a:off x="539750" y="1401763"/>
            <a:ext cx="7308850" cy="297357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Jaki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był </a:t>
            </a: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główny konflikt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w grze? Które aspekty były 	szczególnie kontrowersyjne?</a:t>
            </a: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 w dyskusji można było znaleźć </a:t>
            </a:r>
            <a:r>
              <a:rPr lang="pl-PL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wspólną płaszczyznę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Dlaczego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tak / nie?</a:t>
            </a:r>
            <a:endParaRPr lang="pl-PL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Jakie jest </a:t>
            </a: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Twoje zdanie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na temat sprawy i ostatecznego wyroku?</a:t>
            </a:r>
          </a:p>
          <a:p>
            <a:pPr marL="342900" indent="-34290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 potrafisz zbudować połączenie między </a:t>
            </a: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grą a rzeczywistością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?</a:t>
            </a: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E64752F7-6BDC-43E5-92E9-DB7EFD1DB76D}"/>
              </a:ext>
            </a:extLst>
          </p:cNvPr>
          <p:cNvSpPr/>
          <p:nvPr/>
        </p:nvSpPr>
        <p:spPr>
          <a:xfrm>
            <a:off x="627432" y="0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pl-PL" sz="2200" dirty="0">
                <a:solidFill>
                  <a:srgbClr val="E98080"/>
                </a:solidFill>
                <a:latin typeface="Verdana" panose="020B0604030504040204" pitchFamily="34" charset="0"/>
              </a:rPr>
              <a:t>DYSKUSJA</a:t>
            </a:r>
            <a:endParaRPr lang="en-GB" sz="2200" dirty="0">
              <a:solidFill>
                <a:srgbClr val="E9808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feld 4">
            <a:extLst>
              <a:ext uri="{FF2B5EF4-FFF2-40B4-BE49-F238E27FC236}">
                <a16:creationId xmlns:a16="http://schemas.microsoft.com/office/drawing/2014/main" id="{238F4E7D-5DB0-4A01-B0B9-EA0BDB2E0F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9875" y="3517900"/>
            <a:ext cx="8604250" cy="3693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pl-PL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Wolnością Mediów</a:t>
            </a:r>
            <a:r>
              <a:rPr lang="de-DE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	</a:t>
            </a:r>
            <a:r>
              <a:rPr lang="pl-PL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                  </a:t>
            </a:r>
            <a:r>
              <a:rPr lang="de-DE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Prawa</a:t>
            </a:r>
            <a:r>
              <a:rPr lang="pl-PL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mi</a:t>
            </a:r>
            <a:r>
              <a:rPr lang="de-DE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altLang="de-DE" sz="1800" b="1" spc="100" dirty="0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osobistymi</a:t>
            </a:r>
            <a:endParaRPr lang="de-DE" altLang="de-DE" sz="1800" dirty="0">
              <a:cs typeface="Times New Roman" panose="02020603050405020304" pitchFamily="18" charset="0"/>
            </a:endParaRPr>
          </a:p>
        </p:txBody>
      </p:sp>
      <p:sp>
        <p:nvSpPr>
          <p:cNvPr id="37891" name="Textfeld 9">
            <a:extLst>
              <a:ext uri="{FF2B5EF4-FFF2-40B4-BE49-F238E27FC236}">
                <a16:creationId xmlns:a16="http://schemas.microsoft.com/office/drawing/2014/main" id="{6AAE6E47-E58C-4C2B-92FE-E218F5BB2E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63" y="2640013"/>
            <a:ext cx="80787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ts val="1200"/>
              </a:spcBef>
              <a:buFontTx/>
              <a:buNone/>
            </a:pPr>
            <a:r>
              <a:rPr lang="pl-PL" altLang="de-DE" sz="1800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Główny konflikt w grze pomiędzy…</a:t>
            </a:r>
            <a:endParaRPr lang="de-DE" altLang="de-DE" sz="1800" dirty="0">
              <a:cs typeface="Times New Roman" panose="02020603050405020304" pitchFamily="18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80DAAE4-4847-490C-BEE5-CE3FC005FE0D}"/>
              </a:ext>
            </a:extLst>
          </p:cNvPr>
          <p:cNvSpPr/>
          <p:nvPr/>
        </p:nvSpPr>
        <p:spPr>
          <a:xfrm>
            <a:off x="539750" y="-100013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defRPr/>
            </a:pPr>
            <a:r>
              <a:rPr lang="pl-PL" sz="2200" dirty="0">
                <a:solidFill>
                  <a:srgbClr val="E98080"/>
                </a:solidFill>
                <a:latin typeface="Verdana" panose="020B0604030504040204" pitchFamily="34" charset="0"/>
              </a:rPr>
              <a:t>DYSKUSJA</a:t>
            </a:r>
            <a:endParaRPr lang="en-GB" sz="2200" dirty="0">
              <a:solidFill>
                <a:srgbClr val="E98080"/>
              </a:solidFill>
              <a:latin typeface="Verdana" panose="020B0604030504040204" pitchFamily="34" charset="0"/>
            </a:endParaRPr>
          </a:p>
        </p:txBody>
      </p:sp>
      <p:sp>
        <p:nvSpPr>
          <p:cNvPr id="4" name="Pfeil: nach links und rechts 3">
            <a:extLst>
              <a:ext uri="{FF2B5EF4-FFF2-40B4-BE49-F238E27FC236}">
                <a16:creationId xmlns:a16="http://schemas.microsoft.com/office/drawing/2014/main" id="{A6F35D00-2C93-47A0-9FE0-42BCD30E1A17}"/>
              </a:ext>
            </a:extLst>
          </p:cNvPr>
          <p:cNvSpPr/>
          <p:nvPr/>
        </p:nvSpPr>
        <p:spPr>
          <a:xfrm>
            <a:off x="3779838" y="3603429"/>
            <a:ext cx="1792287" cy="193675"/>
          </a:xfrm>
          <a:prstGeom prst="leftRightArrow">
            <a:avLst/>
          </a:prstGeom>
          <a:solidFill>
            <a:srgbClr val="A4D672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de-DE" kern="0">
              <a:solidFill>
                <a:sysClr val="window" lastClr="FFFFFF"/>
              </a:solidFill>
              <a:latin typeface="Calibri"/>
              <a:ea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ADC149A9-BE9B-4AB8-B5D0-0AEE5DA35869}"/>
              </a:ext>
            </a:extLst>
          </p:cNvPr>
          <p:cNvSpPr txBox="1"/>
          <p:nvPr/>
        </p:nvSpPr>
        <p:spPr>
          <a:xfrm>
            <a:off x="539750" y="912813"/>
            <a:ext cx="7327900" cy="46535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</a:t>
            </a:r>
            <a:r>
              <a:rPr lang="pl-PL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dirty="0" err="1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Unia</a:t>
            </a: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de-DE" dirty="0" err="1" smtClean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Europejsk</a:t>
            </a:r>
            <a:r>
              <a:rPr lang="pl-PL" dirty="0" smtClean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endParaRPr lang="pl-PL" dirty="0">
              <a:solidFill>
                <a:srgbClr val="7EA45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endParaRPr lang="de-DE" sz="20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UE określa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się jako wspólnota podstawowych praw i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wartości.</a:t>
            </a:r>
            <a:endParaRPr lang="de-DE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Podstawowe </a:t>
            </a:r>
            <a:r>
              <a:rPr lang="pl-PL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wymienione są w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art. 2 Traktatu o Unii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Europejskiej p – ich </a:t>
            </a:r>
            <a:r>
              <a:rPr lang="pl-PL" dirty="0" err="1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rzestrzeganie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 promowanie jest </a:t>
            </a: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warunkiem </a:t>
            </a:r>
            <a:r>
              <a:rPr lang="pl-PL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przystąpienia </a:t>
            </a:r>
            <a:r>
              <a:rPr lang="pl-PL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 </a:t>
            </a:r>
            <a:r>
              <a:rPr lang="pl-PL" b="1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UE.</a:t>
            </a:r>
            <a:endParaRPr lang="pl-PL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UE zobowiązuje się w swoich działaniach do poszanowania podstaw i wartości oraz dąży do jej promowania - wewnętrznie i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zewnętrznie.</a:t>
            </a:r>
            <a:endParaRPr lang="de-DE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Wartości europejskie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integrują -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r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óżne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etapy integracji były oparte na zbiorze wspólnych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wartości.</a:t>
            </a:r>
            <a:endParaRPr lang="de-DE" sz="2400" dirty="0">
              <a:solidFill>
                <a:srgbClr val="0079B7"/>
              </a:solidFill>
              <a:latin typeface="Calibri   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C23C8C16-88DC-43EA-9A62-765ABDDDE96D}"/>
              </a:ext>
            </a:extLst>
          </p:cNvPr>
          <p:cNvSpPr/>
          <p:nvPr/>
        </p:nvSpPr>
        <p:spPr>
          <a:xfrm>
            <a:off x="430567" y="-100013"/>
            <a:ext cx="3506157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  <a:latin typeface="Verdana" panose="020B0604030504040204" pitchFamily="34" charset="0"/>
              </a:rPr>
              <a:t>DYSKUSJA</a:t>
            </a:r>
            <a:endParaRPr lang="en-GB" sz="2200" dirty="0">
              <a:solidFill>
                <a:srgbClr val="E9808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221BD15C-C606-4CBB-A52D-E438ABC6F35D}"/>
              </a:ext>
            </a:extLst>
          </p:cNvPr>
          <p:cNvSpPr txBox="1"/>
          <p:nvPr/>
        </p:nvSpPr>
        <p:spPr>
          <a:xfrm>
            <a:off x="531813" y="936625"/>
            <a:ext cx="7316787" cy="337752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</a:t>
            </a:r>
            <a:r>
              <a:rPr lang="pl-PL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Unia Europejska…</a:t>
            </a:r>
            <a:endParaRPr lang="pl-PL" dirty="0">
              <a:solidFill>
                <a:srgbClr val="7EA45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endParaRPr lang="pl-PL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Wingdings" panose="05000000000000000000" pitchFamily="2" charset="2"/>
            </a:endParaRP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Wartości nie można określić definitywnie. Są one złożone </a:t>
            </a: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/>
            </a:r>
            <a:b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</a:br>
            <a:r>
              <a:rPr lang="pl-PL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i </a:t>
            </a: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subiektywne w znaczeniu. Podlegają również zmianom społecznym i odzwierciedlają wydarzenia polityczne, prawne i historyczne.</a:t>
            </a:r>
          </a:p>
          <a:p>
            <a:pPr marL="285750" indent="-285750">
              <a:lnSpc>
                <a:spcPct val="11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Europejski Trybunał Sprawiedliwości (ETS): zapewnia przestrzeganie przez wszystkie państwa członkowskie praw Unii oraz jej wartości i zasad.</a:t>
            </a:r>
            <a:endParaRPr lang="de-DE" sz="2400" dirty="0">
              <a:solidFill>
                <a:srgbClr val="0079B7"/>
              </a:solidFill>
              <a:latin typeface="Calibri   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03F163F9-0731-4ABB-A98E-A569DD5F2EB0}"/>
              </a:ext>
            </a:extLst>
          </p:cNvPr>
          <p:cNvSpPr/>
          <p:nvPr/>
        </p:nvSpPr>
        <p:spPr>
          <a:xfrm>
            <a:off x="539749" y="-100013"/>
            <a:ext cx="3668995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PODSUMOWANIE</a:t>
            </a:r>
            <a:endParaRPr lang="en-GB" sz="2200" dirty="0">
              <a:solidFill>
                <a:srgbClr val="E98080"/>
              </a:solidFill>
            </a:endParaRPr>
          </a:p>
        </p:txBody>
      </p:sp>
      <p:pic>
        <p:nvPicPr>
          <p:cNvPr id="41988" name="Grafik 3">
            <a:extLst>
              <a:ext uri="{FF2B5EF4-FFF2-40B4-BE49-F238E27FC236}">
                <a16:creationId xmlns:a16="http://schemas.microsoft.com/office/drawing/2014/main" id="{A0C0B7D1-27F2-4203-A495-A74BA9CC62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32350"/>
            <a:ext cx="9144000" cy="202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Grafik 4">
            <a:extLst>
              <a:ext uri="{FF2B5EF4-FFF2-40B4-BE49-F238E27FC236}">
                <a16:creationId xmlns:a16="http://schemas.microsoft.com/office/drawing/2014/main" id="{7DC54086-532C-477A-B146-B85047232D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113" y="3532188"/>
            <a:ext cx="4178300" cy="3328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413729FA-AF8F-46B4-BE3E-4AD4C400FEA2}"/>
              </a:ext>
            </a:extLst>
          </p:cNvPr>
          <p:cNvSpPr txBox="1"/>
          <p:nvPr/>
        </p:nvSpPr>
        <p:spPr>
          <a:xfrm>
            <a:off x="531813" y="936625"/>
            <a:ext cx="7509897" cy="47520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Bef>
                <a:spcPts val="1200"/>
              </a:spcBef>
              <a:defRPr/>
            </a:pP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</a:t>
            </a:r>
            <a:r>
              <a:rPr lang="pl-PL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de-DE" dirty="0">
                <a:solidFill>
                  <a:srgbClr val="7EA459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Unia Europejska…</a:t>
            </a:r>
            <a:endParaRPr lang="pl-PL" dirty="0">
              <a:solidFill>
                <a:srgbClr val="7EA459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50000"/>
              </a:lnSpc>
              <a:spcBef>
                <a:spcPts val="1200"/>
              </a:spcBef>
              <a:defRPr/>
            </a:pPr>
            <a:r>
              <a:rPr lang="en-GB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endParaRPr lang="de-DE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UE opiera się na traktatach między państwami członkowskimi.</a:t>
            </a:r>
            <a:endParaRPr lang="de-DE" altLang="en-US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Traktaty zezwalają UE na uchwalanie przepisów, które muszą zostać wdrożone we wszystkich państwach członkowskich: prawo europejskie.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  <a:defRPr/>
            </a:pPr>
            <a:r>
              <a:rPr lang="pl-PL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Wingdings" panose="05000000000000000000" pitchFamily="2" charset="2"/>
              </a:rPr>
              <a:t>Prawo UE ma większe znaczenie niż 					   prawo krajowe. Jest priorytetem.</a:t>
            </a:r>
            <a:endParaRPr lang="en-US" sz="800" dirty="0">
              <a:solidFill>
                <a:schemeClr val="tx2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defRPr/>
            </a:pPr>
            <a:endParaRPr lang="de-DE" sz="2000" dirty="0">
              <a:solidFill>
                <a:schemeClr val="tx2"/>
              </a:solidFill>
              <a:latin typeface="Calibri" panose="020F0502020204030204" pitchFamily="34" charset="0"/>
              <a:sym typeface="Wingdings" panose="05000000000000000000" pitchFamily="2" charset="2"/>
            </a:endParaRPr>
          </a:p>
          <a:p>
            <a:pPr>
              <a:spcBef>
                <a:spcPts val="1200"/>
              </a:spcBef>
              <a:defRPr/>
            </a:pPr>
            <a:endParaRPr lang="de-DE" sz="2400" dirty="0">
              <a:solidFill>
                <a:srgbClr val="0079B7"/>
              </a:solidFill>
              <a:latin typeface="Calibri   "/>
            </a:endParaRPr>
          </a:p>
          <a:p>
            <a:pPr>
              <a:spcBef>
                <a:spcPts val="1200"/>
              </a:spcBef>
              <a:defRPr/>
            </a:pPr>
            <a:endParaRPr lang="de-DE" sz="2400" dirty="0">
              <a:solidFill>
                <a:srgbClr val="0079B7"/>
              </a:solidFill>
              <a:latin typeface="Calibri   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B422789C-605E-4705-8912-054B3EE42A04}"/>
              </a:ext>
            </a:extLst>
          </p:cNvPr>
          <p:cNvSpPr/>
          <p:nvPr/>
        </p:nvSpPr>
        <p:spPr>
          <a:xfrm>
            <a:off x="539749" y="-100013"/>
            <a:ext cx="3606365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PODSUMOWANIE</a:t>
            </a:r>
            <a:endParaRPr lang="en-GB" sz="2200" dirty="0">
              <a:solidFill>
                <a:srgbClr val="E98080"/>
              </a:solidFill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B3139466-3822-4727-B6BF-87ABC1C93CC3}"/>
              </a:ext>
            </a:extLst>
          </p:cNvPr>
          <p:cNvSpPr txBox="1"/>
          <p:nvPr/>
        </p:nvSpPr>
        <p:spPr>
          <a:xfrm>
            <a:off x="531813" y="1089025"/>
            <a:ext cx="8080375" cy="4679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spcBef>
                <a:spcPts val="1200"/>
              </a:spcBef>
              <a:defRPr/>
            </a:pPr>
            <a:endParaRPr lang="de-DE" sz="40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ctr">
              <a:spcBef>
                <a:spcPts val="1200"/>
              </a:spcBef>
              <a:defRPr/>
            </a:pPr>
            <a:endParaRPr lang="de-DE" sz="40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algn="ctr">
              <a:spcBef>
                <a:spcPts val="1200"/>
              </a:spcBef>
              <a:defRPr/>
            </a:pPr>
            <a:endParaRPr lang="pl-PL" sz="28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>
              <a:spcBef>
                <a:spcPts val="1200"/>
              </a:spcBef>
              <a:defRPr/>
            </a:pPr>
            <a:r>
              <a:rPr lang="pl-PL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Czym jest gra symulacyjna?</a:t>
            </a:r>
            <a:endParaRPr lang="de-DE" sz="4000" b="1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spcBef>
                <a:spcPts val="1200"/>
              </a:spcBef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 marL="457200" indent="-457200">
              <a:spcBef>
                <a:spcPts val="1200"/>
              </a:spcBef>
              <a:buFont typeface="+mj-lt"/>
              <a:buAutoNum type="arabicPeriod"/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defRPr/>
            </a:pPr>
            <a:endParaRPr lang="de-DE" sz="2200" dirty="0">
              <a:solidFill>
                <a:schemeClr val="tx2"/>
              </a:solidFill>
              <a:latin typeface="Calibri" panose="020F0502020204030204" pitchFamily="34" charset="0"/>
            </a:endParaRPr>
          </a:p>
          <a:p>
            <a:pPr>
              <a:lnSpc>
                <a:spcPct val="150000"/>
              </a:lnSpc>
              <a:defRPr/>
            </a:pPr>
            <a:endParaRPr lang="de-DE" dirty="0">
              <a:latin typeface="Calibri" panose="020F0502020204030204" pitchFamily="34" charset="0"/>
            </a:endParaRPr>
          </a:p>
        </p:txBody>
      </p:sp>
      <p:sp>
        <p:nvSpPr>
          <p:cNvPr id="6" name="Rechteck: abgerundete Ecken 5">
            <a:extLst>
              <a:ext uri="{FF2B5EF4-FFF2-40B4-BE49-F238E27FC236}">
                <a16:creationId xmlns:a16="http://schemas.microsoft.com/office/drawing/2014/main" id="{98B21E93-25D6-424B-A65E-560062CCADBD}"/>
              </a:ext>
            </a:extLst>
          </p:cNvPr>
          <p:cNvSpPr/>
          <p:nvPr/>
        </p:nvSpPr>
        <p:spPr>
          <a:xfrm>
            <a:off x="388938" y="-100013"/>
            <a:ext cx="3240087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WPROWADZENIE</a:t>
            </a:r>
            <a:endParaRPr lang="en-GB" sz="2200" dirty="0">
              <a:solidFill>
                <a:srgbClr val="E98080"/>
              </a:solidFill>
            </a:endParaRPr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Untertitel 2">
            <a:extLst>
              <a:ext uri="{FF2B5EF4-FFF2-40B4-BE49-F238E27FC236}">
                <a16:creationId xmlns:a16="http://schemas.microsoft.com/office/drawing/2014/main" id="{D7B4E598-29E5-44C5-BC7E-C2E974A6AC87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143000" y="2649538"/>
            <a:ext cx="6858000" cy="1924050"/>
          </a:xfrm>
        </p:spPr>
        <p:txBody>
          <a:bodyPr/>
          <a:lstStyle/>
          <a:p>
            <a:pPr eaLnBrk="1" hangingPunct="1"/>
            <a:r>
              <a:rPr lang="de-DE" alt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WARTOŚCI </a:t>
            </a:r>
            <a:r>
              <a:rPr lang="pl-PL" alt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</a:t>
            </a:r>
            <a:r>
              <a:rPr lang="de-DE" altLang="en-US" sz="2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EUROPA</a:t>
            </a:r>
            <a:endParaRPr lang="pl-PL" altLang="en-US" sz="2800" b="1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/>
            <a:endParaRPr lang="pl-PL" altLang="en-US" sz="2800" dirty="0">
              <a:solidFill>
                <a:schemeClr val="tx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eaLnBrk="1" hangingPunct="1"/>
            <a:r>
              <a:rPr lang="de-DE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DZIĘKUJĘ</a:t>
            </a: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MY</a:t>
            </a:r>
            <a:r>
              <a:rPr lang="de-DE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ZA UDZIAŁ!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>
            <a:extLst>
              <a:ext uri="{FF2B5EF4-FFF2-40B4-BE49-F238E27FC236}">
                <a16:creationId xmlns:a16="http://schemas.microsoft.com/office/drawing/2014/main" id="{45B5D025-5E79-4067-A2FC-C3B571650D6D}"/>
              </a:ext>
            </a:extLst>
          </p:cNvPr>
          <p:cNvSpPr txBox="1"/>
          <p:nvPr/>
        </p:nvSpPr>
        <p:spPr>
          <a:xfrm>
            <a:off x="531813" y="1057275"/>
            <a:ext cx="8231187" cy="3995389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200"/>
              </a:spcBef>
            </a:pPr>
            <a:r>
              <a:rPr lang="pl-PL" altLang="pl-PL" b="1" dirty="0">
                <a:solidFill>
                  <a:schemeClr val="tx2"/>
                </a:solidFill>
                <a:latin typeface="Verdana" panose="020B0604030504040204" pitchFamily="34" charset="0"/>
              </a:rPr>
              <a:t>Unia </a:t>
            </a:r>
            <a:r>
              <a:rPr lang="pl-PL" altLang="pl-PL" b="1" dirty="0" err="1">
                <a:solidFill>
                  <a:schemeClr val="tx2"/>
                </a:solidFill>
                <a:latin typeface="Verdana" panose="020B0604030504040204" pitchFamily="34" charset="0"/>
              </a:rPr>
              <a:t>Inotykańska</a:t>
            </a:r>
            <a:r>
              <a:rPr lang="pl-PL" altLang="pl-PL" b="1" dirty="0">
                <a:solidFill>
                  <a:schemeClr val="tx2"/>
                </a:solidFill>
                <a:latin typeface="Verdana" panose="020B0604030504040204" pitchFamily="34" charset="0"/>
              </a:rPr>
              <a:t> = 26 państw członkowskich</a:t>
            </a:r>
            <a:endParaRPr lang="de-DE" altLang="pl-PL" sz="800" b="1" dirty="0">
              <a:solidFill>
                <a:schemeClr val="tx2"/>
              </a:solidFill>
              <a:latin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•	</a:t>
            </a:r>
            <a:r>
              <a:rPr lang="pl-PL" altLang="pl-PL" b="1" dirty="0">
                <a:solidFill>
                  <a:srgbClr val="323E53"/>
                </a:solidFill>
                <a:latin typeface="Verdana" panose="020B0604030504040204" pitchFamily="34" charset="0"/>
              </a:rPr>
              <a:t>Cele</a:t>
            </a:r>
            <a:endParaRPr lang="en-GB" altLang="pl-PL" b="1" dirty="0">
              <a:solidFill>
                <a:srgbClr val="323E53"/>
              </a:solidFill>
              <a:latin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		(1) 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wspólny rynek !!!</a:t>
            </a:r>
            <a:endParaRPr lang="en-GB" altLang="pl-PL" dirty="0">
              <a:solidFill>
                <a:srgbClr val="323E53"/>
              </a:solidFill>
              <a:latin typeface="Verdana" panose="020B0604030504040204" pitchFamily="34" charset="0"/>
            </a:endParaRPr>
          </a:p>
          <a:p>
            <a:pPr>
              <a:spcBef>
                <a:spcPts val="1200"/>
              </a:spcBef>
            </a:pPr>
            <a:r>
              <a:rPr lang="de-DE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	</a:t>
            </a: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	(2) 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wspólne wartości</a:t>
            </a: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 ???</a:t>
            </a:r>
          </a:p>
          <a:p>
            <a:pPr>
              <a:lnSpc>
                <a:spcPct val="50000"/>
              </a:lnSpc>
              <a:spcBef>
                <a:spcPts val="1200"/>
              </a:spcBef>
              <a:buFont typeface="Arial" panose="020B0604020202020204" pitchFamily="34" charset="0"/>
              <a:buChar char="•"/>
            </a:pPr>
            <a:endParaRPr lang="de-DE" altLang="pl-PL" sz="800" b="1" dirty="0">
              <a:solidFill>
                <a:schemeClr val="tx2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•	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Kilka lat temu państwa członkowskie stworzyły </a:t>
            </a:r>
            <a:r>
              <a:rPr lang="pl-PL" altLang="pl-PL" b="1" dirty="0">
                <a:solidFill>
                  <a:srgbClr val="323E53"/>
                </a:solidFill>
                <a:latin typeface="Verdana" panose="020B0604030504040204" pitchFamily="34" charset="0"/>
              </a:rPr>
              <a:t>konstytucję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 obejmującą wspólne i podstawowe prawa oraz wartości.</a:t>
            </a:r>
            <a:endParaRPr lang="de-DE" altLang="pl-PL" sz="800" b="1" dirty="0">
              <a:solidFill>
                <a:schemeClr val="tx2"/>
              </a:solidFill>
              <a:latin typeface="Verdana" panose="020B0604030504040204" pitchFamily="34" charset="0"/>
            </a:endParaRPr>
          </a:p>
          <a:p>
            <a:pPr>
              <a:lnSpc>
                <a:spcPct val="110000"/>
              </a:lnSpc>
              <a:spcBef>
                <a:spcPts val="1200"/>
              </a:spcBef>
            </a:pPr>
            <a:r>
              <a:rPr lang="en-GB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•	</a:t>
            </a:r>
            <a:r>
              <a:rPr lang="pl-PL" altLang="pl-PL" b="1" dirty="0">
                <a:solidFill>
                  <a:srgbClr val="323E53"/>
                </a:solidFill>
                <a:latin typeface="Verdana" panose="020B0604030504040204" pitchFamily="34" charset="0"/>
              </a:rPr>
              <a:t>Trybunał Sprawiedliwości Unii </a:t>
            </a:r>
            <a:r>
              <a:rPr lang="pl-PL" altLang="pl-PL" b="1" dirty="0" err="1">
                <a:solidFill>
                  <a:srgbClr val="323E53"/>
                </a:solidFill>
                <a:latin typeface="Verdana" panose="020B0604030504040204" pitchFamily="34" charset="0"/>
              </a:rPr>
              <a:t>Inotykańskiej</a:t>
            </a:r>
            <a:r>
              <a:rPr lang="pl-PL" altLang="pl-PL" b="1" dirty="0">
                <a:solidFill>
                  <a:srgbClr val="323E53"/>
                </a:solidFill>
                <a:latin typeface="Verdana" panose="020B0604030504040204" pitchFamily="34" charset="0"/>
              </a:rPr>
              <a:t> 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monitoruje </a:t>
            </a:r>
            <a:r>
              <a:rPr lang="pl-PL" altLang="pl-PL" dirty="0" smtClean="0">
                <a:solidFill>
                  <a:srgbClr val="323E53"/>
                </a:solidFill>
                <a:latin typeface="Verdana" panose="020B0604030504040204" pitchFamily="34" charset="0"/>
              </a:rPr>
              <a:t>działania państw członkowskich, aby mieć pewność, że 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będą </a:t>
            </a:r>
            <a:r>
              <a:rPr lang="pl-PL" altLang="pl-PL" dirty="0" smtClean="0">
                <a:solidFill>
                  <a:srgbClr val="323E53"/>
                </a:solidFill>
                <a:latin typeface="Verdana" panose="020B0604030504040204" pitchFamily="34" charset="0"/>
              </a:rPr>
              <a:t>one postępować </a:t>
            </a:r>
            <a:r>
              <a:rPr lang="pl-PL" altLang="pl-PL" dirty="0">
                <a:solidFill>
                  <a:srgbClr val="323E53"/>
                </a:solidFill>
                <a:latin typeface="Verdana" panose="020B0604030504040204" pitchFamily="34" charset="0"/>
              </a:rPr>
              <a:t>zgodnie z przepisami. Decyduje o konsekwencjach, jeśli państwo członkowskie nie będzie szanować wartości Unii.</a:t>
            </a:r>
            <a:endParaRPr lang="en-GB" altLang="pl-PL" dirty="0">
              <a:latin typeface="Calibri" panose="020F0502020204030204" pitchFamily="34" charset="0"/>
            </a:endParaRP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D1921F9D-7095-4F36-80BC-026158F9BB8B}"/>
              </a:ext>
            </a:extLst>
          </p:cNvPr>
          <p:cNvSpPr/>
          <p:nvPr/>
        </p:nvSpPr>
        <p:spPr>
          <a:xfrm>
            <a:off x="539750" y="-100013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SCENARIUSZ</a:t>
            </a:r>
            <a:endParaRPr lang="en-GB" sz="2200" dirty="0">
              <a:solidFill>
                <a:srgbClr val="E98080"/>
              </a:solidFill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feld 9">
            <a:extLst>
              <a:ext uri="{FF2B5EF4-FFF2-40B4-BE49-F238E27FC236}">
                <a16:creationId xmlns:a16="http://schemas.microsoft.com/office/drawing/2014/main" id="{6ECBBD61-4B7D-4FDD-8C3E-5957E5DE6B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1057275"/>
            <a:ext cx="7321550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altLang="de-DE" dirty="0">
                <a:solidFill>
                  <a:schemeClr val="tx2"/>
                </a:solidFill>
                <a:latin typeface="Verdana" panose="020B0604030504040204" pitchFamily="34" charset="0"/>
              </a:rPr>
              <a:t>W następstwie skarg różnych podmiotów społeczeństwa obywatelskiego Komisja </a:t>
            </a:r>
            <a:r>
              <a:rPr lang="pl-PL" altLang="de-DE" dirty="0" err="1">
                <a:solidFill>
                  <a:schemeClr val="tx2"/>
                </a:solidFill>
                <a:latin typeface="Verdana" panose="020B0604030504040204" pitchFamily="34" charset="0"/>
              </a:rPr>
              <a:t>Inotican</a:t>
            </a:r>
            <a:r>
              <a:rPr lang="pl-PL" altLang="de-DE" dirty="0">
                <a:solidFill>
                  <a:schemeClr val="tx2"/>
                </a:solidFill>
                <a:latin typeface="Verdana" panose="020B0604030504040204" pitchFamily="34" charset="0"/>
              </a:rPr>
              <a:t> wniosła </a:t>
            </a:r>
            <a:r>
              <a:rPr lang="pl-PL" altLang="de-DE" b="1" dirty="0">
                <a:solidFill>
                  <a:schemeClr val="tx2"/>
                </a:solidFill>
                <a:latin typeface="Verdana" panose="020B0604030504040204" pitchFamily="34" charset="0"/>
              </a:rPr>
              <a:t>skargę przeciwko </a:t>
            </a:r>
            <a:r>
              <a:rPr lang="pl-PL" altLang="de-DE" b="1" dirty="0" err="1">
                <a:solidFill>
                  <a:schemeClr val="tx2"/>
                </a:solidFill>
                <a:latin typeface="Verdana" panose="020B0604030504040204" pitchFamily="34" charset="0"/>
              </a:rPr>
              <a:t>Suavii</a:t>
            </a:r>
            <a:r>
              <a:rPr lang="pl-PL" altLang="de-DE" b="1" dirty="0">
                <a:solidFill>
                  <a:schemeClr val="tx2"/>
                </a:solidFill>
                <a:latin typeface="Verdana" panose="020B0604030504040204" pitchFamily="34" charset="0"/>
              </a:rPr>
              <a:t> - jednemu z  państw członkowskich.</a:t>
            </a:r>
            <a:endParaRPr lang="pl-PL" altLang="de-DE" dirty="0">
              <a:solidFill>
                <a:schemeClr val="tx2"/>
              </a:solidFill>
              <a:latin typeface="Verdana" panose="020B0604030504040204" pitchFamily="34" charset="0"/>
            </a:endParaRPr>
          </a:p>
          <a:p>
            <a:pPr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pl-PL" altLang="de-DE" dirty="0" err="1">
                <a:solidFill>
                  <a:schemeClr val="tx2"/>
                </a:solidFill>
                <a:latin typeface="Verdana" panose="020B0604030504040204" pitchFamily="34" charset="0"/>
              </a:rPr>
              <a:t>Suavia</a:t>
            </a:r>
            <a:r>
              <a:rPr lang="pl-PL" altLang="de-DE" dirty="0">
                <a:solidFill>
                  <a:schemeClr val="tx2"/>
                </a:solidFill>
                <a:latin typeface="Verdana" panose="020B0604030504040204" pitchFamily="34" charset="0"/>
              </a:rPr>
              <a:t> została oskarżona o głębokie pogwałcenie wartości Unii.</a:t>
            </a:r>
            <a:endParaRPr lang="en-GB" altLang="de-DE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  <p:sp>
        <p:nvSpPr>
          <p:cNvPr id="12" name="Rechteck: abgerundete Ecken 11">
            <a:extLst>
              <a:ext uri="{FF2B5EF4-FFF2-40B4-BE49-F238E27FC236}">
                <a16:creationId xmlns:a16="http://schemas.microsoft.com/office/drawing/2014/main" id="{E8DEF207-5AAE-4EE4-B158-298F39FF05EC}"/>
              </a:ext>
            </a:extLst>
          </p:cNvPr>
          <p:cNvSpPr/>
          <p:nvPr/>
        </p:nvSpPr>
        <p:spPr>
          <a:xfrm>
            <a:off x="531813" y="-100013"/>
            <a:ext cx="3240087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SCENARIUSZ</a:t>
            </a:r>
            <a:endParaRPr lang="en-GB" sz="2200" dirty="0">
              <a:solidFill>
                <a:srgbClr val="E98080"/>
              </a:solidFill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5B7EB66F-0E82-4655-A0E5-AE99EB93A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1" y="3191400"/>
            <a:ext cx="6629399" cy="2288451"/>
          </a:xfrm>
          <a:prstGeom prst="rect">
            <a:avLst/>
          </a:prstGeom>
          <a:blipFill>
            <a:blip r:embed="rId3">
              <a:alphaModFix amt="50000"/>
            </a:blip>
            <a:stretch>
              <a:fillRect l="-144118" t="-130557" r="-108824" b="-170413"/>
            </a:stretch>
          </a:blipFill>
          <a:ln>
            <a:noFill/>
          </a:ln>
        </p:spPr>
        <p:txBody>
          <a:bodyPr lIns="216000" tIns="216000" rIns="216000" bIns="251999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ts val="1200"/>
              </a:spcBef>
            </a:pPr>
            <a:r>
              <a:rPr lang="en-GB" altLang="de-DE" b="1" dirty="0">
                <a:solidFill>
                  <a:schemeClr val="tx2"/>
                </a:solidFill>
                <a:latin typeface="Verdana" panose="020B0604030504040204" pitchFamily="34" charset="0"/>
              </a:rPr>
              <a:t>SUAVIA</a:t>
            </a:r>
          </a:p>
          <a:p>
            <a:pPr algn="just" hangingPunct="1">
              <a:spcBef>
                <a:spcPts val="1200"/>
              </a:spcBef>
            </a:pP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Rząd </a:t>
            </a:r>
            <a:r>
              <a:rPr lang="pl-PL" altLang="de-DE" i="1" dirty="0" err="1">
                <a:solidFill>
                  <a:schemeClr val="tx2"/>
                </a:solidFill>
                <a:latin typeface="Verdana" panose="020B0604030504040204" pitchFamily="34" charset="0"/>
              </a:rPr>
              <a:t>Suavii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wdrożył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ogólnokrajowy zakaz dystrybucji  czasopisma internetowego „Radykalny Ekolog”, po tym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jak pismo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mocno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skrytykowało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i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uraziło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rząd </a:t>
            </a:r>
            <a:r>
              <a:rPr lang="pl-PL" altLang="de-DE" i="1" dirty="0" err="1">
                <a:solidFill>
                  <a:schemeClr val="tx2"/>
                </a:solidFill>
                <a:latin typeface="Verdana" panose="020B0604030504040204" pitchFamily="34" charset="0"/>
              </a:rPr>
              <a:t>Suavii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 i jego plany budowy nowych elektrowni atomowych, a także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zaatakowało </a:t>
            </a:r>
            <a:r>
              <a:rPr lang="pl-PL" altLang="de-DE" i="1" dirty="0">
                <a:solidFill>
                  <a:schemeClr val="tx2"/>
                </a:solidFill>
                <a:latin typeface="Verdana" panose="020B0604030504040204" pitchFamily="34" charset="0"/>
              </a:rPr>
              <a:t>osobiście </a:t>
            </a:r>
            <a:r>
              <a:rPr lang="pl-PL" altLang="de-DE" i="1" dirty="0" smtClean="0">
                <a:solidFill>
                  <a:schemeClr val="tx2"/>
                </a:solidFill>
                <a:latin typeface="Verdana" panose="020B0604030504040204" pitchFamily="34" charset="0"/>
              </a:rPr>
              <a:t>Premiera.</a:t>
            </a:r>
            <a:endParaRPr lang="en-GB" altLang="de-DE" sz="800" i="1" dirty="0">
              <a:solidFill>
                <a:schemeClr val="tx2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Grafik 3" descr="Bank">
            <a:extLst>
              <a:ext uri="{FF2B5EF4-FFF2-40B4-BE49-F238E27FC236}">
                <a16:creationId xmlns:a16="http://schemas.microsoft.com/office/drawing/2014/main" id="{7D9A7D50-D357-4164-9DBB-ECBBF2B87F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3013" y="1695450"/>
            <a:ext cx="695325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feld 4">
            <a:extLst>
              <a:ext uri="{FF2B5EF4-FFF2-40B4-BE49-F238E27FC236}">
                <a16:creationId xmlns:a16="http://schemas.microsoft.com/office/drawing/2014/main" id="{3AE0D1DC-03C5-489A-94A6-AB57716862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1788" y="2327275"/>
            <a:ext cx="24812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TRYBUNAŁ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SPRAWIEDLIWOŚCI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364" name="Textfeld 11">
            <a:extLst>
              <a:ext uri="{FF2B5EF4-FFF2-40B4-BE49-F238E27FC236}">
                <a16:creationId xmlns:a16="http://schemas.microsoft.com/office/drawing/2014/main" id="{B1E26724-36DD-432B-9188-67E432C244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2838450"/>
            <a:ext cx="138112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SUAVIA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365" name="Textfeld 13">
            <a:extLst>
              <a:ext uri="{FF2B5EF4-FFF2-40B4-BE49-F238E27FC236}">
                <a16:creationId xmlns:a16="http://schemas.microsoft.com/office/drawing/2014/main" id="{CCA7A764-444F-481D-969D-9A56AB3DBF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4029075"/>
            <a:ext cx="156368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TRABADOR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66" name="Grafik 9">
            <a:extLst>
              <a:ext uri="{FF2B5EF4-FFF2-40B4-BE49-F238E27FC236}">
                <a16:creationId xmlns:a16="http://schemas.microsoft.com/office/drawing/2014/main" id="{E061AB5E-56CC-4EBF-A4D2-D9AF435EB9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3525838"/>
            <a:ext cx="612775" cy="43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Textfeld 16">
            <a:extLst>
              <a:ext uri="{FF2B5EF4-FFF2-40B4-BE49-F238E27FC236}">
                <a16:creationId xmlns:a16="http://schemas.microsoft.com/office/drawing/2014/main" id="{C3AD31C2-7423-425F-8BC6-E2E2C7EB1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1613" y="2733675"/>
            <a:ext cx="17922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KOMISJA INOTYKAŃSKA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68" name="Picture 2">
            <a:extLst>
              <a:ext uri="{FF2B5EF4-FFF2-40B4-BE49-F238E27FC236}">
                <a16:creationId xmlns:a16="http://schemas.microsoft.com/office/drawing/2014/main" id="{626C60CB-3AC8-4476-A85B-B22A9B886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450" y="2139950"/>
            <a:ext cx="511175" cy="5397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9" name="Textfeld 19">
            <a:extLst>
              <a:ext uri="{FF2B5EF4-FFF2-40B4-BE49-F238E27FC236}">
                <a16:creationId xmlns:a16="http://schemas.microsoft.com/office/drawing/2014/main" id="{29D1128B-042B-4CA7-B49B-FBF15DE512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70700" y="3844925"/>
            <a:ext cx="1957388" cy="1246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(WOLNI DZIENNIKARZE)REPORTERZY NA RZECZ WOLNOŚCI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70" name="Picture 3" descr="Symbol_Pressefreiheit_TEVIP">
            <a:extLst>
              <a:ext uri="{FF2B5EF4-FFF2-40B4-BE49-F238E27FC236}">
                <a16:creationId xmlns:a16="http://schemas.microsoft.com/office/drawing/2014/main" id="{63B2BD16-5188-4723-A659-0075B914C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3386138"/>
            <a:ext cx="347663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1" name="Textfeld 22">
            <a:extLst>
              <a:ext uri="{FF2B5EF4-FFF2-40B4-BE49-F238E27FC236}">
                <a16:creationId xmlns:a16="http://schemas.microsoft.com/office/drawing/2014/main" id="{DA65F8B7-A11E-4126-A14B-79F64EB16F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8" y="6129338"/>
            <a:ext cx="156368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MARTONIA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72" name="Picture 4">
            <a:extLst>
              <a:ext uri="{FF2B5EF4-FFF2-40B4-BE49-F238E27FC236}">
                <a16:creationId xmlns:a16="http://schemas.microsoft.com/office/drawing/2014/main" id="{E0FC09F4-CE4F-4183-BB72-7F3065ADAE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413" y="5657850"/>
            <a:ext cx="619125" cy="39528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3" name="Textfeld 31">
            <a:extLst>
              <a:ext uri="{FF2B5EF4-FFF2-40B4-BE49-F238E27FC236}">
                <a16:creationId xmlns:a16="http://schemas.microsoft.com/office/drawing/2014/main" id="{FC75ABE6-A82F-40FD-B219-54AEC652DB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940175"/>
            <a:ext cx="1141413" cy="371475"/>
          </a:xfrm>
          <a:prstGeom prst="rect">
            <a:avLst/>
          </a:prstGeom>
          <a:solidFill>
            <a:srgbClr val="A4D67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GB" altLang="pl-PL" sz="1800" b="1">
              <a:solidFill>
                <a:srgbClr val="A4D672"/>
              </a:solidFill>
              <a:cs typeface="Calibri" panose="020F0502020204030204" pitchFamily="34" charset="0"/>
            </a:endParaRPr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85B8E06B-77B6-4804-8D31-AD5F99057418}"/>
              </a:ext>
            </a:extLst>
          </p:cNvPr>
          <p:cNvSpPr/>
          <p:nvPr/>
        </p:nvSpPr>
        <p:spPr>
          <a:xfrm>
            <a:off x="3825875" y="4405313"/>
            <a:ext cx="307975" cy="285750"/>
          </a:xfrm>
          <a:prstGeom prst="ellipse">
            <a:avLst/>
          </a:prstGeom>
          <a:solidFill>
            <a:srgbClr val="A4D6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A4D672"/>
              </a:solidFill>
            </a:endParaRPr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D0E99E2E-CCD2-4659-A431-11436330BFC4}"/>
              </a:ext>
            </a:extLst>
          </p:cNvPr>
          <p:cNvSpPr/>
          <p:nvPr/>
        </p:nvSpPr>
        <p:spPr>
          <a:xfrm>
            <a:off x="4279900" y="4406900"/>
            <a:ext cx="309563" cy="284163"/>
          </a:xfrm>
          <a:prstGeom prst="ellipse">
            <a:avLst/>
          </a:prstGeom>
          <a:solidFill>
            <a:srgbClr val="A4D67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rgbClr val="A4D672"/>
              </a:solidFill>
            </a:endParaRPr>
          </a:p>
        </p:txBody>
      </p:sp>
      <p:sp>
        <p:nvSpPr>
          <p:cNvPr id="15376" name="Textfeld 13">
            <a:extLst>
              <a:ext uri="{FF2B5EF4-FFF2-40B4-BE49-F238E27FC236}">
                <a16:creationId xmlns:a16="http://schemas.microsoft.com/office/drawing/2014/main" id="{CAF3BD40-18C2-481E-A505-BE989FB8E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5372100"/>
            <a:ext cx="1565275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KOLBADIA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5377" name="Textfeld 19">
            <a:extLst>
              <a:ext uri="{FF2B5EF4-FFF2-40B4-BE49-F238E27FC236}">
                <a16:creationId xmlns:a16="http://schemas.microsoft.com/office/drawing/2014/main" id="{6CE0E097-1819-4D4F-8DA5-93F2F7B347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8975" y="5154613"/>
            <a:ext cx="207962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CZYTELNICY MAGAZYNU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78" name="Grafik 15">
            <a:extLst>
              <a:ext uri="{FF2B5EF4-FFF2-40B4-BE49-F238E27FC236}">
                <a16:creationId xmlns:a16="http://schemas.microsoft.com/office/drawing/2014/main" id="{C91F9558-A22D-4571-B0AA-B799A0851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963" y="4689475"/>
            <a:ext cx="5032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9" name="Textfeld 22">
            <a:extLst>
              <a:ext uri="{FF2B5EF4-FFF2-40B4-BE49-F238E27FC236}">
                <a16:creationId xmlns:a16="http://schemas.microsoft.com/office/drawing/2014/main" id="{1367452F-5D10-437B-90DE-5B136AACB5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3788" y="6108700"/>
            <a:ext cx="156368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500" b="1">
                <a:solidFill>
                  <a:srgbClr val="323E53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FANTOLIUM</a:t>
            </a:r>
            <a:endParaRPr lang="en-GB" altLang="en-US" sz="1500" b="1">
              <a:solidFill>
                <a:srgbClr val="323E53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15380" name="Picture 29">
            <a:extLst>
              <a:ext uri="{FF2B5EF4-FFF2-40B4-BE49-F238E27FC236}">
                <a16:creationId xmlns:a16="http://schemas.microsoft.com/office/drawing/2014/main" id="{431B5190-7893-4AC5-B560-BCB768A37E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250" y="5573713"/>
            <a:ext cx="544513" cy="46831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63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Rechteck: abgerundete Ecken 34">
            <a:extLst>
              <a:ext uri="{FF2B5EF4-FFF2-40B4-BE49-F238E27FC236}">
                <a16:creationId xmlns:a16="http://schemas.microsoft.com/office/drawing/2014/main" id="{38D57324-3A7A-4B87-97B5-CC7B97C838CD}"/>
              </a:ext>
            </a:extLst>
          </p:cNvPr>
          <p:cNvSpPr/>
          <p:nvPr/>
        </p:nvSpPr>
        <p:spPr>
          <a:xfrm>
            <a:off x="539750" y="-100013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STRUKTURA GRY</a:t>
            </a:r>
            <a:endParaRPr lang="en-GB" sz="2200" dirty="0">
              <a:solidFill>
                <a:srgbClr val="E98080"/>
              </a:solidFill>
            </a:endParaRPr>
          </a:p>
        </p:txBody>
      </p:sp>
      <p:sp>
        <p:nvSpPr>
          <p:cNvPr id="15382" name="Textfeld 22">
            <a:extLst>
              <a:ext uri="{FF2B5EF4-FFF2-40B4-BE49-F238E27FC236}">
                <a16:creationId xmlns:a16="http://schemas.microsoft.com/office/drawing/2014/main" id="{BA7E7669-E90F-4817-8287-15423787E6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463" y="939800"/>
            <a:ext cx="71424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pl-PL" altLang="de-DE" sz="1800" b="1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Reprezentujesz</a:t>
            </a:r>
            <a:r>
              <a:rPr lang="pl-PL" altLang="de-DE" sz="180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jedną z następujących </a:t>
            </a:r>
            <a:r>
              <a:rPr lang="pl-PL" altLang="de-DE" sz="1800" dirty="0" smtClean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postaci/ instytucji:</a:t>
            </a:r>
            <a:endParaRPr lang="de-DE" altLang="de-DE" sz="1800" dirty="0"/>
          </a:p>
        </p:txBody>
      </p:sp>
      <p:pic>
        <p:nvPicPr>
          <p:cNvPr id="26" name="Bild 5">
            <a:extLst>
              <a:ext uri="{FF2B5EF4-FFF2-40B4-BE49-F238E27FC236}">
                <a16:creationId xmlns:a16="http://schemas.microsoft.com/office/drawing/2014/main" id="{82DE4B00-6619-4982-827C-A1BA1E98A04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-5" b="-5"/>
          <a:stretch/>
        </p:blipFill>
        <p:spPr bwMode="auto">
          <a:xfrm>
            <a:off x="1792062" y="2393950"/>
            <a:ext cx="546549" cy="3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pic>
      <p:pic>
        <p:nvPicPr>
          <p:cNvPr id="15384" name="Bild 6">
            <a:extLst>
              <a:ext uri="{FF2B5EF4-FFF2-40B4-BE49-F238E27FC236}">
                <a16:creationId xmlns:a16="http://schemas.microsoft.com/office/drawing/2014/main" id="{23F72922-71CD-46AF-9F96-A9152E6B84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" t="-60" r="-249" b="-60"/>
          <a:stretch>
            <a:fillRect/>
          </a:stretch>
        </p:blipFill>
        <p:spPr bwMode="auto">
          <a:xfrm>
            <a:off x="1282700" y="4860925"/>
            <a:ext cx="676275" cy="43180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425F9A7C-5F94-4F28-8011-BCF278D90B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6375612"/>
              </p:ext>
            </p:extLst>
          </p:nvPr>
        </p:nvGraphicFramePr>
        <p:xfrm>
          <a:off x="231120" y="914400"/>
          <a:ext cx="8664509" cy="572974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375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1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851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851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27582">
                <a:tc>
                  <a:txBody>
                    <a:bodyPr/>
                    <a:lstStyle/>
                    <a:p>
                      <a:endParaRPr lang="en-GB" sz="140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Czas</a:t>
                      </a:r>
                      <a:endParaRPr lang="en-GB" sz="1050" b="1" i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3E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Trybunał Sprawiedliwości</a:t>
                      </a:r>
                      <a:endParaRPr lang="en-GB" sz="1050" b="1" i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3E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Komisja Inotykańska</a:t>
                      </a:r>
                      <a:endParaRPr lang="en-GB" sz="1050" b="1" i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3E5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Państwa członkowskie</a:t>
                      </a:r>
                      <a:r>
                        <a:rPr lang="de-DE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/ Grupy obywatelskie</a:t>
                      </a:r>
                      <a:endParaRPr lang="en-GB" sz="1050" b="1" i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23E5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3E5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438">
                <a:tc rowSpan="2"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pl-PL" sz="700" b="1" i="0" kern="120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PRZYGOTOWANIA</a:t>
                      </a:r>
                      <a:endParaRPr lang="en-GB" sz="700" b="1" i="0" kern="120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vert="vert27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4D6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20‘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Czytanie ( Zapoznanie się z materiałem)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665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Przygot</a:t>
                      </a:r>
                      <a:r>
                        <a:rPr lang="pl-PL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owanie</a:t>
                      </a:r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mowy wstępnej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Przygot</a:t>
                      </a:r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owanie </a:t>
                      </a:r>
                      <a:r>
                        <a:rPr lang="en-GB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wyjaśnieni</a:t>
                      </a:r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</a:t>
                      </a:r>
                      <a:r>
                        <a:rPr lang="en-GB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oskarżenia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Przygot</a:t>
                      </a:r>
                      <a:r>
                        <a:rPr lang="pl-PL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owanie</a:t>
                      </a:r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mowy wstępnej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500">
                <a:tc rowSpan="8">
                  <a:txBody>
                    <a:bodyPr/>
                    <a:lstStyle/>
                    <a:p>
                      <a:pPr algn="ctr"/>
                      <a:r>
                        <a:rPr lang="pl-PL" sz="1050" b="1" i="0" dirty="0">
                          <a:solidFill>
                            <a:schemeClr val="bg1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SĄD</a:t>
                      </a:r>
                      <a:endParaRPr lang="en-GB" sz="1050" b="1" i="0" dirty="0">
                        <a:solidFill>
                          <a:schemeClr val="bg1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vert="vert27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4D6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Of</a:t>
                      </a:r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icjalne rozpoczęcie procesu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i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5960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5‘</a:t>
                      </a:r>
                      <a:endParaRPr lang="en-GB" sz="120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i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Prezentacja oskarżenia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40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8419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15‘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Może zadawać krótkie pytania w celu wyjaśnienia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Oświadczenie wstępne w określonej kolejności</a:t>
                      </a:r>
                      <a:endParaRPr lang="en-GB" sz="120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779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30‘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Otwarta dyskusja między uczestnikami, prowadzona przez </a:t>
                      </a:r>
                      <a:r>
                        <a:rPr lang="pl-PL" sz="1200" b="0" i="0" dirty="0" smtClean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sędziów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5779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10’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Rozmowy nieformalne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5779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endParaRPr lang="pl-PL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Zarzut końcowy: ostateczne oświadczenie stron i wniosek o wydanie wyroku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15960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10‘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Podjęcie decyzji (jednomyślnie)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200" b="0" i="0" kern="1200" dirty="0" err="1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Przerwa</a:t>
                      </a:r>
                      <a:r>
                        <a:rPr lang="en-GB" sz="1200" b="0" i="0" kern="1200" dirty="0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, </a:t>
                      </a:r>
                      <a:r>
                        <a:rPr lang="en-GB" sz="1200" b="0" i="0" kern="1200" dirty="0" err="1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nieformalna</a:t>
                      </a:r>
                      <a:r>
                        <a:rPr lang="en-GB" sz="1200" b="0" i="0" kern="1200" dirty="0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200" b="0" i="0" kern="1200" dirty="0" err="1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wymiana</a:t>
                      </a:r>
                      <a:r>
                        <a:rPr lang="pl-PL" sz="1200" b="0" i="0" kern="1200" dirty="0">
                          <a:solidFill>
                            <a:srgbClr val="323E53"/>
                          </a:solidFill>
                          <a:effectLst/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zdań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15960">
                <a:tc v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5‘</a:t>
                      </a:r>
                      <a:endParaRPr lang="en-GB" sz="120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Ogłoszenie</a:t>
                      </a:r>
                      <a:r>
                        <a:rPr lang="en-GB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 </a:t>
                      </a:r>
                      <a:r>
                        <a:rPr lang="en-GB" sz="1200" b="0" i="0" dirty="0" err="1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wyroku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1200" b="0" i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68500">
                <a:tc>
                  <a:txBody>
                    <a:bodyPr/>
                    <a:lstStyle/>
                    <a:p>
                      <a:pPr algn="ctr"/>
                      <a:endParaRPr lang="en-GB" sz="1400">
                        <a:solidFill>
                          <a:schemeClr val="tx2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4D67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solidFill>
                            <a:schemeClr val="tx2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35‘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l-PL" sz="1200" b="0" i="0" dirty="0">
                          <a:solidFill>
                            <a:srgbClr val="323E53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Podsumowanie</a:t>
                      </a:r>
                      <a:endParaRPr lang="en-GB" sz="1200" b="0" i="0" dirty="0">
                        <a:solidFill>
                          <a:srgbClr val="323E53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4D67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4" name="Rechteck: abgerundete Ecken 3">
            <a:extLst>
              <a:ext uri="{FF2B5EF4-FFF2-40B4-BE49-F238E27FC236}">
                <a16:creationId xmlns:a16="http://schemas.microsoft.com/office/drawing/2014/main" id="{8F9E06EE-493C-448D-A681-2DEFD14D3485}"/>
              </a:ext>
            </a:extLst>
          </p:cNvPr>
          <p:cNvSpPr/>
          <p:nvPr/>
        </p:nvSpPr>
        <p:spPr>
          <a:xfrm>
            <a:off x="539750" y="-100013"/>
            <a:ext cx="3240088" cy="817563"/>
          </a:xfrm>
          <a:prstGeom prst="roundRect">
            <a:avLst/>
          </a:prstGeom>
          <a:solidFill>
            <a:schemeClr val="bg1"/>
          </a:solidFill>
          <a:ln>
            <a:solidFill>
              <a:srgbClr val="E9808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pl-PL" sz="2200" dirty="0">
                <a:solidFill>
                  <a:srgbClr val="E98080"/>
                </a:solidFill>
              </a:rPr>
              <a:t>PRZEBIEG GRY </a:t>
            </a:r>
            <a:endParaRPr lang="en-GB" sz="2200" dirty="0">
              <a:solidFill>
                <a:srgbClr val="E98080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Freihand 1">
                <a:extLst>
                  <a:ext uri="{FF2B5EF4-FFF2-40B4-BE49-F238E27FC236}">
                    <a16:creationId xmlns:a16="http://schemas.microsoft.com/office/drawing/2014/main" id="{9B22B676-206C-46F0-A3C0-34C72FE302BC}"/>
                  </a:ext>
                </a:extLst>
              </p14:cNvPr>
              <p14:cNvContentPartPr/>
              <p14:nvPr/>
            </p14:nvContentPartPr>
            <p14:xfrm>
              <a:off x="9447600" y="1366200"/>
              <a:ext cx="360" cy="360"/>
            </p14:xfrm>
          </p:contentPart>
        </mc:Choice>
        <mc:Fallback xmlns="">
          <p:pic>
            <p:nvPicPr>
              <p:cNvPr id="2" name="Freihand 1">
                <a:extLst>
                  <a:ext uri="{FF2B5EF4-FFF2-40B4-BE49-F238E27FC236}">
                    <a16:creationId xmlns:a16="http://schemas.microsoft.com/office/drawing/2014/main" id="{9B22B676-206C-46F0-A3C0-34C72FE302B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438600" y="135720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Inhaltsplatzhalter 8">
            <a:extLst>
              <a:ext uri="{FF2B5EF4-FFF2-40B4-BE49-F238E27FC236}">
                <a16:creationId xmlns:a16="http://schemas.microsoft.com/office/drawing/2014/main" id="{B6E8C384-918F-469E-8A1D-B0B119E2C9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252538"/>
            <a:ext cx="7886700" cy="4351337"/>
          </a:xfrm>
        </p:spPr>
        <p:txBody>
          <a:bodyPr anchor="ctr"/>
          <a:lstStyle/>
          <a:p>
            <a:pPr marL="0" indent="0" algn="ctr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pl-PL" altLang="en-US" spc="12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OŚWIADCZENIE WSTĘPNE</a:t>
            </a:r>
          </a:p>
          <a:p>
            <a:pPr marL="0" indent="0" algn="ctr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INOTYKAŃSKI TRYBUNAŁ </a:t>
            </a:r>
          </a:p>
          <a:p>
            <a:pPr marL="0" indent="0" algn="ctr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SPRAWIEDLIWOŚCI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Inhaltsplatzhalter 8">
            <a:extLst>
              <a:ext uri="{FF2B5EF4-FFF2-40B4-BE49-F238E27FC236}">
                <a16:creationId xmlns:a16="http://schemas.microsoft.com/office/drawing/2014/main" id="{30BB0FBE-74B5-4599-A05E-DC9DBE9CA77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628650" y="1252538"/>
            <a:ext cx="7886700" cy="4351337"/>
          </a:xfrm>
        </p:spPr>
        <p:txBody>
          <a:bodyPr anchor="ctr"/>
          <a:lstStyle/>
          <a:p>
            <a:pPr marL="0" indent="0" algn="ctr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pl-PL" altLang="en-US" spc="120" dirty="0">
                <a:solidFill>
                  <a:schemeClr val="tx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PREZENTACJA OSKARŻENIA</a:t>
            </a:r>
          </a:p>
          <a:p>
            <a:pPr marL="0" indent="0" algn="ctr" eaLnBrk="1" hangingPunct="1">
              <a:lnSpc>
                <a:spcPct val="100000"/>
              </a:lnSpc>
              <a:buFont typeface="Arial" panose="020B0604020202020204" pitchFamily="34" charset="0"/>
              <a:buNone/>
              <a:defRPr/>
            </a:pPr>
            <a:r>
              <a:rPr lang="pl-PL" altLang="en-US" sz="3200" b="1" dirty="0">
                <a:solidFill>
                  <a:srgbClr val="A4D67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KOMISJA INNOTYKAŃSKA</a:t>
            </a:r>
            <a:endParaRPr lang="en-GB" altLang="en-US" sz="3200" b="1" dirty="0">
              <a:solidFill>
                <a:srgbClr val="A4D672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>
            <a:extLst>
              <a:ext uri="{FF2B5EF4-FFF2-40B4-BE49-F238E27FC236}">
                <a16:creationId xmlns:a16="http://schemas.microsoft.com/office/drawing/2014/main" id="{E6A65A9D-AC88-45D4-806F-4C9B474E3706}"/>
              </a:ext>
            </a:extLst>
          </p:cNvPr>
          <p:cNvSpPr txBox="1"/>
          <p:nvPr/>
        </p:nvSpPr>
        <p:spPr>
          <a:xfrm>
            <a:off x="475989" y="1355144"/>
            <a:ext cx="8039361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pl-PL" altLang="en-US" sz="2800" spc="120" dirty="0">
                <a:solidFill>
                  <a:schemeClr val="tx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OŚWIADCZENIA WSTĘPNE</a:t>
            </a:r>
            <a:endParaRPr lang="de-DE" altLang="en-US" sz="2800" spc="120" dirty="0">
              <a:solidFill>
                <a:schemeClr val="tx2"/>
              </a:solidFill>
              <a:highlight>
                <a:srgbClr val="FFFFFF"/>
              </a:highligh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SUAVIA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MARTONIA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TRABADOR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“</a:t>
            </a: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REPORTERZY WOLNOŚCI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KOLBADIA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CZYTELNICY MAGAZYNU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“</a:t>
            </a:r>
            <a:r>
              <a:rPr lang="pl-PL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RADYKALNY EKOLOG</a:t>
            </a: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”</a:t>
            </a:r>
          </a:p>
          <a:p>
            <a:pPr marL="285750" indent="-285750" algn="ctr" eaLnBrk="1" hangingPunct="1">
              <a:lnSpc>
                <a:spcPct val="190000"/>
              </a:lnSpc>
              <a:buFont typeface="Arial" panose="020B0604020202020204" pitchFamily="34" charset="0"/>
              <a:buChar char="•"/>
              <a:defRPr/>
            </a:pPr>
            <a:r>
              <a:rPr lang="en-GB" altLang="en-US" sz="2000" b="1" spc="120" dirty="0">
                <a:solidFill>
                  <a:srgbClr val="A4D672"/>
                </a:solidFill>
                <a:highlight>
                  <a:srgbClr val="FFFFFF"/>
                </a:highlight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FANTOLIUM</a:t>
            </a:r>
          </a:p>
          <a:p>
            <a:pPr>
              <a:defRPr/>
            </a:pPr>
            <a:endParaRPr lang="de-DE" dirty="0"/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325</TotalTime>
  <Words>1987</Words>
  <Application>Microsoft Office PowerPoint</Application>
  <PresentationFormat>Pokaz na ekranie (4:3)</PresentationFormat>
  <Paragraphs>251</Paragraphs>
  <Slides>20</Slides>
  <Notes>20</Notes>
  <HiddenSlides>0</HiddenSlides>
  <MMClips>0</MMClips>
  <ScaleCrop>false</ScaleCrop>
  <HeadingPairs>
    <vt:vector size="6" baseType="variant">
      <vt:variant>
        <vt:lpstr>Używane czcionki</vt:lpstr>
      </vt:variant>
      <vt:variant>
        <vt:i4>9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20</vt:i4>
      </vt:variant>
    </vt:vector>
  </HeadingPairs>
  <TitlesOfParts>
    <vt:vector size="31" baseType="lpstr">
      <vt:lpstr>ＭＳ Ｐゴシック</vt:lpstr>
      <vt:lpstr>Arial</vt:lpstr>
      <vt:lpstr>Calibri</vt:lpstr>
      <vt:lpstr>Calibri   </vt:lpstr>
      <vt:lpstr>Calibri Light</vt:lpstr>
      <vt:lpstr>Symbol</vt:lpstr>
      <vt:lpstr>Times New Roman</vt:lpstr>
      <vt:lpstr>Verdana</vt:lpstr>
      <vt:lpstr>Wingdings</vt:lpstr>
      <vt:lpstr>Benutzerdefiniertes Design</vt:lpstr>
      <vt:lpstr>1_Office-Design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Klaus Schneider</dc:creator>
  <cp:lastModifiedBy>Sylwia Żmijewska-Kwiręg</cp:lastModifiedBy>
  <cp:revision>393</cp:revision>
  <cp:lastPrinted>2019-10-30T13:23:20Z</cp:lastPrinted>
  <dcterms:created xsi:type="dcterms:W3CDTF">2014-06-13T09:36:39Z</dcterms:created>
  <dcterms:modified xsi:type="dcterms:W3CDTF">2020-06-11T10:42:37Z</dcterms:modified>
</cp:coreProperties>
</file>